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61" r:id="rId6"/>
    <p:sldId id="269" r:id="rId7"/>
    <p:sldId id="270" r:id="rId8"/>
    <p:sldId id="271" r:id="rId9"/>
    <p:sldId id="272" r:id="rId10"/>
    <p:sldId id="263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73" autoAdjust="0"/>
  </p:normalViewPr>
  <p:slideViewPr>
    <p:cSldViewPr snapToGrid="0">
      <p:cViewPr varScale="1">
        <p:scale>
          <a:sx n="59" d="100"/>
          <a:sy n="59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2F2CC-8F4A-49FA-AA21-09BC026043B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66E51-21F6-48E4-A54C-D87EAAF39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3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66E51-21F6-48E4-A54C-D87EAAF399C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5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66E51-21F6-48E4-A54C-D87EAAF399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0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1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4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5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4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7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3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1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0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6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7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2A18-58BD-4251-BFB6-ADB9EE13BBD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0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2A18-58BD-4251-BFB6-ADB9EE13BBD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6B12-A4BD-45AB-81E3-C74F5F459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8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152" t="4524" r="2099" b="3809"/>
          <a:stretch/>
        </p:blipFill>
        <p:spPr>
          <a:xfrm>
            <a:off x="0" y="14354"/>
            <a:ext cx="12192000" cy="684364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09822" y="1667163"/>
            <a:ext cx="6784521" cy="3469822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37022" y="1905331"/>
            <a:ext cx="69301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latin typeface="+mj-lt"/>
              </a:rPr>
              <a:t>Эффективные практики социально-педагогического сопровождения семьи как субъекта проектирования индивидуально-личностного маршрута воспитания и образования ребенка 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0" y="408214"/>
            <a:ext cx="257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Monotype Corsiva" panose="03010101010201010101" pitchFamily="66" charset="0"/>
              </a:rPr>
              <a:t>МОУ ЦДТ «Горизонт»</a:t>
            </a:r>
            <a:endParaRPr lang="ru-RU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3287" y="244930"/>
            <a:ext cx="4098470" cy="591610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4039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НАША КОМАНДА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328" y="1235644"/>
            <a:ext cx="7416024" cy="4204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26571" y="459589"/>
            <a:ext cx="378822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Профессионалы своего дела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          </a:t>
            </a:r>
            <a:r>
              <a:rPr lang="ru-RU" dirty="0" smtClean="0"/>
              <a:t>административных работника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ru-RU" dirty="0" smtClean="0"/>
              <a:t> педагогов дополнительного образования</a:t>
            </a:r>
          </a:p>
          <a:p>
            <a:pPr algn="just"/>
            <a:r>
              <a:rPr lang="ru-RU" sz="2200" b="1" dirty="0" smtClean="0"/>
              <a:t>3</a:t>
            </a:r>
            <a:r>
              <a:rPr lang="ru-RU" dirty="0" smtClean="0"/>
              <a:t> педагога – организатора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/>
              <a:t> методиста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 smtClean="0"/>
              <a:t> педагог-психолог</a:t>
            </a:r>
          </a:p>
          <a:p>
            <a:pPr algn="just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dirty="0"/>
              <a:t> сотрудников с высшей квалификационной категорией</a:t>
            </a:r>
          </a:p>
          <a:p>
            <a:pPr algn="just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dirty="0"/>
              <a:t> сотрудников с первой квалификационной категорией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Консультатнт</a:t>
            </a:r>
            <a:r>
              <a:rPr lang="ru-RU" dirty="0" smtClean="0"/>
              <a:t> - </a:t>
            </a:r>
            <a:r>
              <a:rPr lang="ru-RU" dirty="0"/>
              <a:t>кандидат педагогических наук, доцент, заведующий кафедрой социальной педагогики и организации работы с молодежью </a:t>
            </a:r>
            <a:r>
              <a:rPr lang="ru-RU" dirty="0" smtClean="0"/>
              <a:t>ФГБОУ ЯГПО ЯГПУ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9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743201"/>
            <a:ext cx="12192000" cy="4114800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88" y="979714"/>
            <a:ext cx="2791167" cy="279116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6444" y="3720190"/>
            <a:ext cx="3837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Марина Кутузова</a:t>
            </a:r>
          </a:p>
          <a:p>
            <a:pPr algn="ctr"/>
            <a:r>
              <a:rPr lang="ru-RU" sz="2000" dirty="0" smtClean="0"/>
              <a:t>родитель:</a:t>
            </a:r>
          </a:p>
          <a:p>
            <a:pPr algn="ctr"/>
            <a:r>
              <a:rPr lang="ru-RU" sz="2000" dirty="0" smtClean="0"/>
              <a:t>Молодцы! Спасибо за ваш труд!</a:t>
            </a:r>
          </a:p>
          <a:p>
            <a:pPr algn="ctr"/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2322" y="3724871"/>
            <a:ext cx="4098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Татьяна </a:t>
            </a:r>
            <a:r>
              <a:rPr lang="ru-RU" sz="2000" dirty="0" err="1" smtClean="0"/>
              <a:t>Бунегина</a:t>
            </a:r>
            <a:endParaRPr lang="ru-RU" sz="2000" dirty="0" smtClean="0"/>
          </a:p>
          <a:p>
            <a:pPr algn="ctr"/>
            <a:r>
              <a:rPr lang="ru-RU" sz="2000" dirty="0" smtClean="0"/>
              <a:t>родитель:</a:t>
            </a:r>
          </a:p>
          <a:p>
            <a:pPr algn="ctr"/>
            <a:r>
              <a:rPr lang="ru-RU" sz="2000" dirty="0" smtClean="0"/>
              <a:t>Все такие молодцы! Огромное вам СПАСИБО!!!!!!! За ваши труды) желаем вам процветания и новых впечатлений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225" y="816429"/>
            <a:ext cx="2903761" cy="290376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8360229" y="3853543"/>
            <a:ext cx="3831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Евгений Ананьев</a:t>
            </a:r>
          </a:p>
          <a:p>
            <a:pPr algn="ctr"/>
            <a:r>
              <a:rPr lang="ru-RU" dirty="0" smtClean="0"/>
              <a:t>родитель:</a:t>
            </a:r>
          </a:p>
          <a:p>
            <a:pPr algn="ctr"/>
            <a:r>
              <a:rPr lang="ru-RU" dirty="0" smtClean="0"/>
              <a:t>Молодцы! Удачи в вашем деле, развития! Надеюсь, государство будет развиваться в этом направлении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b="32133"/>
          <a:stretch/>
        </p:blipFill>
        <p:spPr>
          <a:xfrm>
            <a:off x="8719457" y="811748"/>
            <a:ext cx="2811006" cy="290844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64039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ЧТО О НАС ГОВОРЯТ РОДИТЕЛИ?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89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05306" y="1"/>
            <a:ext cx="4886693" cy="6858000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614" y="1"/>
            <a:ext cx="748492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1048390">
            <a:off x="6254146" y="1771651"/>
            <a:ext cx="5568043" cy="3012621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024992">
            <a:off x="6490910" y="2166001"/>
            <a:ext cx="50945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Спасибо!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 rot="21000936">
            <a:off x="6774046" y="3103000"/>
            <a:ext cx="483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Удачного дня!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4039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СОИСКАНИЕ СТАТУСА ИННОВАЦИОННОЙ ПЛОЩАДКИ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3271" y="0"/>
            <a:ext cx="1100545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Краткое содержание…</a:t>
            </a:r>
          </a:p>
          <a:p>
            <a:pPr marL="571500" indent="-571500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3600" dirty="0" smtClean="0"/>
              <a:t>Об опыте инноваций </a:t>
            </a:r>
          </a:p>
          <a:p>
            <a:pPr marL="571500" indent="-571500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3600" dirty="0" smtClean="0"/>
              <a:t>О приоритетном направлении инновационной деятельности </a:t>
            </a:r>
          </a:p>
          <a:p>
            <a:pPr marL="571500" indent="-571500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3600" dirty="0" smtClean="0"/>
              <a:t>Об актуальности и инновационности </a:t>
            </a:r>
          </a:p>
          <a:p>
            <a:pPr marL="571500" indent="-571500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3600" dirty="0" smtClean="0"/>
              <a:t>Об основной идее проекта </a:t>
            </a:r>
          </a:p>
          <a:p>
            <a:pPr marL="571500" indent="-571500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3600" dirty="0" smtClean="0"/>
              <a:t>О механизмах реализации</a:t>
            </a:r>
          </a:p>
          <a:p>
            <a:pPr marL="571500" indent="-571500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3600" dirty="0" smtClean="0"/>
              <a:t>О результатах </a:t>
            </a:r>
          </a:p>
          <a:p>
            <a:pPr marL="571500" indent="-571500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3600" dirty="0" smtClean="0"/>
              <a:t>О распространении в МСО</a:t>
            </a:r>
            <a:endParaRPr lang="ru-RU" sz="3600" dirty="0"/>
          </a:p>
          <a:p>
            <a:pPr marL="571500" indent="-571500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3600" dirty="0" smtClean="0"/>
              <a:t>О нашей команде</a:t>
            </a:r>
          </a:p>
          <a:p>
            <a:pPr marL="571500" indent="-571500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3600" dirty="0" smtClean="0"/>
              <a:t>О нас говорят 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3639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t-yar.edu.yar.ru/prezidentskiy_grant__malish_37/3_0_w293_h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7547">
            <a:off x="531135" y="824151"/>
            <a:ext cx="5796534" cy="4511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6957" y="6403912"/>
            <a:ext cx="1204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ОПЫТ ИННОВАЦИЙ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43701" y="590873"/>
            <a:ext cx="5290457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1700" dirty="0"/>
              <a:t>РИП 2015-2017:</a:t>
            </a:r>
          </a:p>
          <a:p>
            <a:pPr algn="just"/>
            <a:r>
              <a:rPr lang="ru-RU" sz="1700" b="1" i="1" dirty="0"/>
              <a:t>«Неформальное образование детей </a:t>
            </a:r>
          </a:p>
          <a:p>
            <a:pPr algn="just"/>
            <a:r>
              <a:rPr lang="ru-RU" sz="1700" b="1" i="1" dirty="0"/>
              <a:t>с ОВЗ средствами интеграции социальных институтов»</a:t>
            </a:r>
          </a:p>
          <a:p>
            <a:pPr algn="just"/>
            <a:r>
              <a:rPr lang="ru-RU" sz="1700" dirty="0"/>
              <a:t>Результаты:</a:t>
            </a:r>
          </a:p>
          <a:p>
            <a:pPr algn="just"/>
            <a:r>
              <a:rPr lang="ru-RU" sz="1700" dirty="0"/>
              <a:t>1.</a:t>
            </a:r>
            <a:r>
              <a:rPr lang="ru-RU" sz="1700" b="1" dirty="0"/>
              <a:t> </a:t>
            </a:r>
            <a:r>
              <a:rPr lang="ru-RU" sz="1700" dirty="0"/>
              <a:t>Реализована инновационная практика интеграции социальных институтов в целях создания пространства неформального образования детей с ОВЗ</a:t>
            </a:r>
          </a:p>
          <a:p>
            <a:pPr algn="just"/>
            <a:r>
              <a:rPr lang="ru-RU" sz="1700" dirty="0"/>
              <a:t>2. Создан методический комплекс неформального образования для детей с </a:t>
            </a:r>
            <a:r>
              <a:rPr lang="ru-RU" sz="1700" dirty="0" smtClean="0"/>
              <a:t>ОВЗ </a:t>
            </a:r>
          </a:p>
          <a:p>
            <a:pPr marL="285750" indent="-285750" algn="just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1700" dirty="0" smtClean="0"/>
              <a:t>РИП </a:t>
            </a:r>
            <a:r>
              <a:rPr lang="ru-RU" sz="1700" dirty="0"/>
              <a:t>2018-2020:</a:t>
            </a:r>
          </a:p>
          <a:p>
            <a:pPr algn="just"/>
            <a:r>
              <a:rPr lang="ru-RU" sz="1700" b="1" i="1" dirty="0"/>
              <a:t> «Сетевые программы и проекты для творческого развития детей с ментальными нарушениями»</a:t>
            </a:r>
          </a:p>
          <a:p>
            <a:pPr algn="just"/>
            <a:r>
              <a:rPr lang="ru-RU" sz="1700" dirty="0"/>
              <a:t>Результаты:</a:t>
            </a:r>
          </a:p>
          <a:p>
            <a:pPr lvl="0" algn="just"/>
            <a:r>
              <a:rPr lang="ru-RU" sz="1700" dirty="0"/>
              <a:t>Разработано </a:t>
            </a:r>
            <a:r>
              <a:rPr lang="ru-RU" sz="1700" b="1" dirty="0"/>
              <a:t>6 программ</a:t>
            </a:r>
            <a:r>
              <a:rPr lang="ru-RU" sz="1700" dirty="0"/>
              <a:t> для детей; </a:t>
            </a:r>
          </a:p>
          <a:p>
            <a:pPr lvl="0" algn="just"/>
            <a:r>
              <a:rPr lang="ru-RU" sz="1700" dirty="0"/>
              <a:t>Создан  </a:t>
            </a:r>
            <a:r>
              <a:rPr lang="ru-RU" sz="1700" b="1" dirty="0"/>
              <a:t>Методический комплект   (91 стр.) </a:t>
            </a:r>
            <a:r>
              <a:rPr lang="ru-RU" sz="1700" dirty="0"/>
              <a:t>для использования образовательными организациями</a:t>
            </a:r>
          </a:p>
          <a:p>
            <a:pPr marL="285750" indent="-285750" algn="just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1700" dirty="0"/>
              <a:t>Фонд президентских грантов 2020 -2021</a:t>
            </a:r>
          </a:p>
          <a:p>
            <a:pPr algn="just"/>
            <a:r>
              <a:rPr lang="ru-RU" sz="1700" dirty="0"/>
              <a:t>Региональный проект </a:t>
            </a:r>
            <a:r>
              <a:rPr lang="ru-RU" sz="1700" b="1" i="1" dirty="0"/>
              <a:t>«Доступное дополнительное образование для детей с ограниченными возможностями здоровья»</a:t>
            </a:r>
            <a:endParaRPr lang="ru-RU" sz="1700" i="1" dirty="0"/>
          </a:p>
        </p:txBody>
      </p:sp>
    </p:spTree>
    <p:extLst>
      <p:ext uri="{BB962C8B-B14F-4D97-AF65-F5344CB8AC3E}">
        <p14:creationId xmlns:p14="http://schemas.microsoft.com/office/powerpoint/2010/main" val="20323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4">
            <a:extLst>
              <a:ext uri="{FF2B5EF4-FFF2-40B4-BE49-F238E27FC236}">
                <a16:creationId xmlns:a16="http://schemas.microsoft.com/office/drawing/2014/main" id="{7FDE2415-0B37-4666-93FB-68A6B211C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4" y="301632"/>
            <a:ext cx="3643105" cy="2732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114" y="3299487"/>
            <a:ext cx="3744316" cy="2811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4039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ПРИОРИТЕТНОЕ НАПРАВЛЕНИЕ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2713" y="-62648"/>
            <a:ext cx="280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Клуб выходного дня</a:t>
            </a:r>
            <a:endParaRPr lang="ru-RU" b="1" dirty="0"/>
          </a:p>
        </p:txBody>
      </p:sp>
      <p:pic>
        <p:nvPicPr>
          <p:cNvPr id="16" name="Picture 2" descr="C:\Documents and Settings\Предки.SERVER\Рабочий стол\P2160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045" y="194148"/>
            <a:ext cx="3654385" cy="2740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8593357" y="-45025"/>
            <a:ext cx="217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Праздники</a:t>
            </a:r>
            <a:endParaRPr lang="ru-RU" b="1" dirty="0"/>
          </a:p>
        </p:txBody>
      </p:sp>
      <p:pic>
        <p:nvPicPr>
          <p:cNvPr id="18" name="Picture 3" descr="C:\Documents and Settings\Предки.SERVER\Рабочий стол\IMG_06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804" y="3361320"/>
            <a:ext cx="3722943" cy="2731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20623496">
            <a:off x="4123819" y="2313561"/>
            <a:ext cx="4281355" cy="22511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84554">
            <a:off x="4206012" y="2460995"/>
            <a:ext cx="4116966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Эффективные </a:t>
            </a:r>
            <a:r>
              <a:rPr lang="ru-RU" sz="2400" i="1" dirty="0"/>
              <a:t>практики взаимодействия образовательных учреждений с родителями в современных условиях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824632" y="3019692"/>
            <a:ext cx="24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Соревнования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16053" y="2932546"/>
            <a:ext cx="277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Семейные мастер-классы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69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8586" y="6403912"/>
            <a:ext cx="391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МОУ ЦДТ «Горизонт»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" y="0"/>
            <a:ext cx="6955971" cy="6858000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89679" y="0"/>
            <a:ext cx="35766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noFill/>
                  <a:prstDash val="solid"/>
                </a:ln>
                <a:effectLst/>
              </a:rPr>
              <a:t>Об актуальности и </a:t>
            </a:r>
          </a:p>
          <a:p>
            <a:pPr algn="ctr"/>
            <a:r>
              <a:rPr lang="ru-RU" sz="3200" b="1" cap="none" spc="0" dirty="0" smtClean="0">
                <a:ln w="12700" cmpd="sng">
                  <a:noFill/>
                  <a:prstDash val="solid"/>
                </a:ln>
                <a:effectLst/>
              </a:rPr>
              <a:t>инновационности</a:t>
            </a:r>
            <a:endParaRPr lang="ru-RU" sz="3200" b="1" cap="none" spc="0" dirty="0">
              <a:ln w="12700" cmpd="sng">
                <a:noFill/>
                <a:prstDash val="solid"/>
              </a:ln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76" y="1202488"/>
            <a:ext cx="61966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400" dirty="0" smtClean="0"/>
              <a:t>Субъект-субъектный диалог как форма взаимодействия семьи и образовательных институтов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400" dirty="0" smtClean="0"/>
              <a:t>Семья – субъект проектирования образования и воспитания ребенка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400" dirty="0" smtClean="0"/>
              <a:t>Стремление </a:t>
            </a:r>
            <a:r>
              <a:rPr lang="ru-RU" sz="2400" dirty="0"/>
              <a:t>семьи стать участником </a:t>
            </a:r>
            <a:r>
              <a:rPr lang="ru-RU" sz="2400" dirty="0" smtClean="0"/>
              <a:t> </a:t>
            </a:r>
            <a:r>
              <a:rPr lang="ru-RU" sz="2400" dirty="0"/>
              <a:t>проектирования во взаимодействии со школой и другими образовательными </a:t>
            </a:r>
            <a:r>
              <a:rPr lang="ru-RU" sz="2400" dirty="0" smtClean="0"/>
              <a:t>институтами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400" dirty="0"/>
              <a:t>В системе дополнительного </a:t>
            </a:r>
            <a:r>
              <a:rPr lang="ru-RU" sz="2400" dirty="0" smtClean="0"/>
              <a:t>образования родители </a:t>
            </a:r>
            <a:r>
              <a:rPr lang="ru-RU" sz="2400" dirty="0"/>
              <a:t>имеют возможность непосредственно становиться для ребенка частью этой среды, моделируя вместе с ним процесс его индивидуального образовательного продвижения</a:t>
            </a:r>
          </a:p>
        </p:txBody>
      </p:sp>
      <p:pic>
        <p:nvPicPr>
          <p:cNvPr id="8" name="Picture 2" descr="C:\Documents and Settings\Предки.SERVER\Рабочий стол\IMG_2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74084">
            <a:off x="6701842" y="1683517"/>
            <a:ext cx="5330558" cy="3997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10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4039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ОСНОВНАЯ ИДЕЯ ПРОЕКТА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9" y="581603"/>
            <a:ext cx="7854043" cy="537521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2901" y="200994"/>
            <a:ext cx="4131128" cy="315141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tx1"/>
                </a:solidFill>
              </a:rPr>
              <a:t>Цель проекта</a:t>
            </a:r>
            <a:r>
              <a:rPr lang="ru-RU" sz="1900" dirty="0">
                <a:solidFill>
                  <a:schemeClr val="tx1"/>
                </a:solidFill>
              </a:rPr>
              <a:t> - обоснование модели социально-педагогического сопровождения семьи как субъекта проектирования индивидуально-личностного маршрута воспитания и образования ребенка, реализуемой в системе ее особых взаимодействий с внешними образовательными институтами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68559" y="573732"/>
            <a:ext cx="7317922" cy="5200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960" algn="ctr">
              <a:spcAft>
                <a:spcPts val="0"/>
              </a:spcAft>
            </a:pPr>
            <a:r>
              <a:rPr lang="ru-RU" sz="1900" b="1" dirty="0">
                <a:ea typeface="Times New Roman" panose="02020603050405020304" pitchFamily="18" charset="0"/>
              </a:rPr>
              <a:t>Задачи </a:t>
            </a:r>
            <a:r>
              <a:rPr lang="ru-RU" sz="1900" b="1" dirty="0" smtClean="0">
                <a:ea typeface="Times New Roman" panose="02020603050405020304" pitchFamily="18" charset="0"/>
              </a:rPr>
              <a:t>проекта</a:t>
            </a:r>
            <a:endParaRPr lang="ru-RU" sz="1900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9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теоретический и практический опыт реализации технологии </a:t>
            </a:r>
            <a:r>
              <a:rPr lang="ru-RU" sz="1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социально-педагогического сопровождения </a:t>
            </a:r>
            <a:r>
              <a:rPr lang="ru-RU" sz="19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9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обосновать роль клубных объединений по месту жительства в системе дополнительного образования как </a:t>
            </a:r>
            <a:r>
              <a:rPr lang="ru-RU" sz="19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современного социального института, способствующего формированию индивидуальной траектории социального становления ребенка в конкретный момент времени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ru-RU" sz="19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9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программно-методическое обеспечение технологии</a:t>
            </a:r>
            <a:r>
              <a:rPr lang="ru-RU" sz="1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социально-педагогического сопровождения семьи </a:t>
            </a:r>
            <a:endParaRPr lang="ru-RU" sz="19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ru-RU" sz="19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апробировать </a:t>
            </a:r>
            <a:r>
              <a:rPr lang="ru-RU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модель социально-педагогического сопровождения семьи как субъекта проектирования индивидуально-личностного маршрута воспитания и образования ребенка в системе дополнительного образования</a:t>
            </a:r>
            <a:endParaRPr lang="ru-RU" sz="1900" dirty="0"/>
          </a:p>
        </p:txBody>
      </p:sp>
      <p:sp>
        <p:nvSpPr>
          <p:cNvPr id="11" name="Прямоугольник 10"/>
          <p:cNvSpPr/>
          <p:nvPr/>
        </p:nvSpPr>
        <p:spPr>
          <a:xfrm rot="1026020">
            <a:off x="659973" y="3294019"/>
            <a:ext cx="3559577" cy="2468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Ключевая форма взаимодействия </a:t>
            </a:r>
            <a:r>
              <a:rPr lang="ru-RU" sz="2000" dirty="0">
                <a:solidFill>
                  <a:schemeClr val="tx1"/>
                </a:solidFill>
              </a:rPr>
              <a:t>учреждения дополнительного образования с семьей является </a:t>
            </a:r>
            <a:r>
              <a:rPr lang="ru-RU" sz="2000" b="1" i="1" dirty="0">
                <a:solidFill>
                  <a:schemeClr val="tx1"/>
                </a:solidFill>
              </a:rPr>
              <a:t>клубная деятельность по месту жительства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5881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4039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МЕХАНИЗМАХ РЕАЛИЗАЦИИ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2682" y="522513"/>
            <a:ext cx="3135090" cy="297607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Разработка, апробация </a:t>
            </a:r>
            <a:r>
              <a:rPr lang="ru-RU" sz="2200" b="1" dirty="0">
                <a:solidFill>
                  <a:schemeClr val="tx1"/>
                </a:solidFill>
              </a:rPr>
              <a:t>и внедрение модели социально-педагогического сопровождения семьи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10944" y="522513"/>
            <a:ext cx="3386804" cy="285750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Создание электронных методических пособий и банка педагогических практик социально-педагогического сопровождения семьи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45843" y="3070843"/>
            <a:ext cx="3103808" cy="2696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Анализ и </a:t>
            </a:r>
            <a:r>
              <a:rPr lang="ru-RU" sz="2200" b="1" dirty="0" smtClean="0">
                <a:solidFill>
                  <a:schemeClr val="tx1"/>
                </a:solidFill>
              </a:rPr>
              <a:t>корректировка </a:t>
            </a:r>
            <a:r>
              <a:rPr lang="ru-RU" sz="2200" b="1" dirty="0">
                <a:solidFill>
                  <a:schemeClr val="tx1"/>
                </a:solidFill>
              </a:rPr>
              <a:t>основных положений разработанной модели</a:t>
            </a:r>
          </a:p>
        </p:txBody>
      </p:sp>
      <p:sp>
        <p:nvSpPr>
          <p:cNvPr id="6" name="TextBox 5"/>
          <p:cNvSpPr txBox="1"/>
          <p:nvPr/>
        </p:nvSpPr>
        <p:spPr>
          <a:xfrm rot="19266052">
            <a:off x="-24701" y="4446203"/>
            <a:ext cx="320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Система мероприятий, включенных в годовой план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 rot="2004534">
            <a:off x="9104178" y="1445776"/>
            <a:ext cx="320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Проектная деятельность по приоритетным направлениям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14704" y="3070843"/>
            <a:ext cx="3079235" cy="27197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Выявление дефицитов профессиональной деятельности педагогов при взаимодействии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0387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16" y="3543938"/>
            <a:ext cx="3700027" cy="2592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1" y="3334250"/>
            <a:ext cx="3713418" cy="2785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Объект 4">
            <a:extLst>
              <a:ext uri="{FF2B5EF4-FFF2-40B4-BE49-F238E27FC236}">
                <a16:creationId xmlns:a16="http://schemas.microsoft.com/office/drawing/2014/main" id="{EBEED51F-2093-4613-8765-8FD9879A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74" y="430764"/>
            <a:ext cx="3700027" cy="2775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2" descr="C:\Users\Родители\Pictures\КАРТИНКИ ЛЕНЫ\ЛЕНА РАБОТА 2013\149CANON\IMG_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1" y="443842"/>
            <a:ext cx="3713418" cy="2545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4039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ОЖИДАЕМЫЕ РЕЗУЛЬТАТЫ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86324" y="60511"/>
            <a:ext cx="280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Наставничество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80294" y="3819"/>
            <a:ext cx="217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Передача опыта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20662472">
            <a:off x="4092834" y="2038969"/>
            <a:ext cx="4281355" cy="22511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78350" y="2979886"/>
            <a:ext cx="24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Традиции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80294" y="3127964"/>
            <a:ext cx="277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Обучение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 rot="20584554">
            <a:off x="4135247" y="2715294"/>
            <a:ext cx="4116966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i="1" dirty="0" smtClean="0"/>
              <a:t>Алгоритм деятельности «коммьюнити центров»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 rot="20685668">
            <a:off x="4350285" y="1043857"/>
            <a:ext cx="3828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a typeface="Times New Roman" panose="02020603050405020304" pitchFamily="18" charset="0"/>
              </a:rPr>
              <a:t>Модель </a:t>
            </a:r>
            <a:r>
              <a:rPr lang="ru-RU" dirty="0">
                <a:ea typeface="Times New Roman" panose="02020603050405020304" pitchFamily="18" charset="0"/>
              </a:rPr>
              <a:t>социально-педагогического </a:t>
            </a:r>
            <a:endParaRPr lang="ru-RU" dirty="0" smtClean="0"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ea typeface="Times New Roman" panose="02020603050405020304" pitchFamily="18" charset="0"/>
              </a:rPr>
              <a:t>сопровождения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семьи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6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19157"/>
            <a:ext cx="12192000" cy="538843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4039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О РАСПРОСТРАНЕНИИ РЕЗУЛЬТАТОВ В МСО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2681" y="522513"/>
            <a:ext cx="4068943" cy="331470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Проведение вебинара по результатам проекта в рамках НМЦ ЯГПУ «Просветительская и воспитательная деятельность: эффективные модели и практики»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62158" y="522513"/>
            <a:ext cx="3967842" cy="331470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Публикация статей и учебно-методических пособий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9446" y="2920705"/>
            <a:ext cx="3800014" cy="30895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Участие в научно-практических конференциях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572</Words>
  <Application>Microsoft Office PowerPoint</Application>
  <PresentationFormat>Широкоэкранный</PresentationFormat>
  <Paragraphs>92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Monotype Corsiva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Ведерникова О Н</dc:creator>
  <cp:lastModifiedBy>Ведерникова О Н</cp:lastModifiedBy>
  <cp:revision>67</cp:revision>
  <dcterms:created xsi:type="dcterms:W3CDTF">2022-03-16T07:49:53Z</dcterms:created>
  <dcterms:modified xsi:type="dcterms:W3CDTF">2022-06-09T07:34:44Z</dcterms:modified>
</cp:coreProperties>
</file>