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4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 snapToGrid="0">
      <p:cViewPr varScale="1">
        <p:scale>
          <a:sx n="110" d="100"/>
          <a:sy n="110" d="100"/>
        </p:scale>
        <p:origin x="-56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211D-7CF6-4322-8BE0-375DA6AADA0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1221-682C-4D13-A434-EC7AEE46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9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211D-7CF6-4322-8BE0-375DA6AADA0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1221-682C-4D13-A434-EC7AEE46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3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211D-7CF6-4322-8BE0-375DA6AADA0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1221-682C-4D13-A434-EC7AEE46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8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211D-7CF6-4322-8BE0-375DA6AADA0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1221-682C-4D13-A434-EC7AEE46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4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211D-7CF6-4322-8BE0-375DA6AADA0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1221-682C-4D13-A434-EC7AEE46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3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211D-7CF6-4322-8BE0-375DA6AADA0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1221-682C-4D13-A434-EC7AEE46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9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211D-7CF6-4322-8BE0-375DA6AADA0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1221-682C-4D13-A434-EC7AEE46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6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211D-7CF6-4322-8BE0-375DA6AADA0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1221-682C-4D13-A434-EC7AEE46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8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211D-7CF6-4322-8BE0-375DA6AADA0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1221-682C-4D13-A434-EC7AEE46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7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211D-7CF6-4322-8BE0-375DA6AADA0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1221-682C-4D13-A434-EC7AEE46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211D-7CF6-4322-8BE0-375DA6AADA0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1221-682C-4D13-A434-EC7AEE46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211D-7CF6-4322-8BE0-375DA6AADA0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51221-682C-4D13-A434-EC7AEE46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1057;&#1090;&#1088;&#1091;&#1082;&#1090;&#1091;&#1088;&#1072;%20&#1074;&#1086;&#1089;&#1087;&#1080;&#1090;&#1072;&#1090;&#1077;&#1083;&#1100;&#1085;&#1086;&#1075;&#1086;%20&#1073;&#1083;&#1086;&#1082;&#1072;%20&#1074;%20&#1044;&#1054;&#1054;&#1055;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yfox.ru/wp-content/uploads/2016/06/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/>
          <a:stretch/>
        </p:blipFill>
        <p:spPr bwMode="auto">
          <a:xfrm>
            <a:off x="682172" y="363597"/>
            <a:ext cx="7387771" cy="64944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7485" y="1335314"/>
            <a:ext cx="5094515" cy="233679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45714" y="4117975"/>
            <a:ext cx="3236686" cy="1655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Автор-составитель: Ведерникова О. Н.,</a:t>
            </a:r>
          </a:p>
          <a:p>
            <a:r>
              <a:rPr lang="ru-RU" dirty="0" smtClean="0"/>
              <a:t>Заместитель директора по УВР, методист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4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www.culture.ru/storage/images/b446463a8b1265f3f18d11bc4f9c1761/eeff5c33e91d312623eec0dbd9b7a1c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13" y="1825625"/>
            <a:ext cx="4920343" cy="3049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Приоритетные направления в организации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воспитательной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Гражданско-патриотическое</a:t>
            </a:r>
          </a:p>
          <a:p>
            <a:r>
              <a:rPr lang="ru-RU" dirty="0" smtClean="0"/>
              <a:t>Духовно-нравственное</a:t>
            </a:r>
          </a:p>
          <a:p>
            <a:r>
              <a:rPr lang="ru-RU" dirty="0" smtClean="0"/>
              <a:t>Художественно-эстетическое</a:t>
            </a:r>
          </a:p>
          <a:p>
            <a:r>
              <a:rPr lang="ru-RU" dirty="0" smtClean="0"/>
              <a:t>Спортивно-оздоровительное</a:t>
            </a:r>
          </a:p>
          <a:p>
            <a:r>
              <a:rPr lang="ru-RU" dirty="0" smtClean="0"/>
              <a:t>Трудовое и </a:t>
            </a:r>
            <a:r>
              <a:rPr lang="ru-RU" dirty="0" err="1" smtClean="0"/>
              <a:t>профориентационное</a:t>
            </a:r>
            <a:endParaRPr lang="ru-RU" dirty="0" smtClean="0"/>
          </a:p>
          <a:p>
            <a:r>
              <a:rPr lang="ru-RU" dirty="0" smtClean="0"/>
              <a:t>Воспитание познавательных интересов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7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tsz.tatarstan.ru/file/news/33_n1898454_b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" r="10255"/>
          <a:stretch/>
        </p:blipFill>
        <p:spPr bwMode="auto">
          <a:xfrm>
            <a:off x="5228773" y="1477282"/>
            <a:ext cx="6125027" cy="4697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Гражданско-патриотическое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7282"/>
            <a:ext cx="4851400" cy="49235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формирование патриотических, ценностных представлений о любви к Отчизне, народам Российской Федерации, к своей малой родине, формирование представлений о ценностях культурно-исторического наследия России, уважительного отношения к национальным героям и культурным представлениям российского народа</a:t>
            </a:r>
          </a:p>
        </p:txBody>
      </p:sp>
    </p:spTree>
    <p:extLst>
      <p:ext uri="{BB962C8B-B14F-4D97-AF65-F5344CB8AC3E}">
        <p14:creationId xmlns:p14="http://schemas.microsoft.com/office/powerpoint/2010/main" val="32417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burgasplus.com/gallery/1347370015976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8"/>
          <a:stretch/>
        </p:blipFill>
        <p:spPr bwMode="auto">
          <a:xfrm>
            <a:off x="5628821" y="1456400"/>
            <a:ext cx="5858329" cy="4756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Духовно-нравственное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3111"/>
            <a:ext cx="492397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формирует ценностные представления о морали, об основных понятиях этики (добро и зло, истина и ложь, смысл жизни, справедливость, милосердие, проблеме нравственного выбора, достоинство, любовь и др.), о духовных ценностях народов России, об уважительном отношении к традициям, культуре и языку своего народа и др. народов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21400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976" y="13756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играет важную роль в формировании характера и нравственных качеств, а также в развитии хорошего вкуса и в поведении</a:t>
            </a:r>
          </a:p>
        </p:txBody>
      </p:sp>
      <p:pic>
        <p:nvPicPr>
          <p:cNvPr id="6146" name="Picture 2" descr="https://image.jimcdn.com/app/cms/image/transf/none/path/se1b01c7144c22bc1/image/i868cc4ec2760005b/version/1375431010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29" y="2003268"/>
            <a:ext cx="8679542" cy="42886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827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Спортивно-оздоровительное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содействует здоровому образу жизни</a:t>
            </a:r>
          </a:p>
        </p:txBody>
      </p:sp>
      <p:pic>
        <p:nvPicPr>
          <p:cNvPr id="7170" name="Picture 2" descr="https://zhavoronkik.my1.ru/_si/0/61606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05" y="2191657"/>
            <a:ext cx="10071195" cy="41202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887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s://ontask.ru/wp-content/uploads/2020/03/5-process-samoopredelenija-vypusknika-slozhen-i-ternist-bez-professionalnoj-pomosh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5" y="1456191"/>
            <a:ext cx="4720771" cy="4720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3062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Трудовое 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профориентационное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489494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формирует знания, представления о трудовой деятельности; выявляет творческие способности и профессиональные направления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1575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познавательных интересов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формирует потребность в приобретении новых знаний, интерес к творческой деятельности</a:t>
            </a:r>
          </a:p>
        </p:txBody>
      </p:sp>
      <p:pic>
        <p:nvPicPr>
          <p:cNvPr id="9222" name="Picture 6" descr="https://image.jimcdn.com/app/cms/image/transf/none/path/s82f74cde0f701cc5/image/i1c6a23911bc346cc/version/151955470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860" y="2559614"/>
            <a:ext cx="7319283" cy="394794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0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Примерная структура рабочей программы воспитания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dirty="0"/>
              <a:t>цель и задачи воспитательной </a:t>
            </a:r>
            <a:r>
              <a:rPr lang="ru-RU" dirty="0" smtClean="0"/>
              <a:t>работы</a:t>
            </a:r>
            <a:endParaRPr lang="ru-RU" dirty="0"/>
          </a:p>
          <a:p>
            <a:pPr lvl="0" fontAlgn="base"/>
            <a:r>
              <a:rPr lang="ru-RU" dirty="0"/>
              <a:t>приоритетные направления </a:t>
            </a:r>
            <a:r>
              <a:rPr lang="ru-RU" dirty="0" smtClean="0"/>
              <a:t>деятельности</a:t>
            </a:r>
            <a:endParaRPr lang="ru-RU" dirty="0"/>
          </a:p>
          <a:p>
            <a:pPr lvl="0" fontAlgn="base"/>
            <a:r>
              <a:rPr lang="ru-RU" dirty="0"/>
              <a:t>формы и методы воспитательной </a:t>
            </a:r>
            <a:r>
              <a:rPr lang="ru-RU" dirty="0" smtClean="0"/>
              <a:t>работы</a:t>
            </a:r>
            <a:endParaRPr lang="ru-RU" dirty="0"/>
          </a:p>
          <a:p>
            <a:pPr lvl="0" fontAlgn="base"/>
            <a:r>
              <a:rPr lang="ru-RU" dirty="0"/>
              <a:t>планируемые результаты воспитательной </a:t>
            </a:r>
            <a:r>
              <a:rPr lang="ru-RU" dirty="0" smtClean="0"/>
              <a:t>работы</a:t>
            </a:r>
            <a:endParaRPr lang="ru-RU" dirty="0"/>
          </a:p>
          <a:p>
            <a:r>
              <a:rPr lang="ru-RU" dirty="0"/>
              <a:t>календарный план воспитательной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7099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8984" y="427336"/>
            <a:ext cx="69486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Успехов в воспитании!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 descr="https://ds05.infourok.ru/uploads/ex/05e6/0010cec5-2b580d7e/hello_html_98401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8" y="2579159"/>
            <a:ext cx="11062133" cy="36619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7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8514"/>
            <a:ext cx="10515600" cy="4905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ru-RU" b="1" dirty="0"/>
              <a:t>образование</a:t>
            </a:r>
            <a:r>
              <a:rPr lang="ru-RU" dirty="0"/>
              <a:t> — </a:t>
            </a:r>
            <a:r>
              <a:rPr lang="ru-RU" b="1" i="1" dirty="0"/>
              <a:t>единый целенаправленный процесс воспитания и обучения</a:t>
            </a:r>
            <a:r>
              <a:rPr lang="ru-RU" i="1" dirty="0"/>
              <a:t>,</a:t>
            </a:r>
            <a:r>
              <a:rPr lang="ru-RU" dirty="0"/>
              <a:t> являющийся общественно значимым благом и осуществляемый в интересах человека, семьи, общества и государства, а также совокупность приобретаемых знаний, умений, навыков, ценностных установок, опыта деятельности и компетенции определенных объема и сложности в целях интеллектуального, духовно-нравственного, творческого, физического и (или) профессионального развития человека, удовлетворения его образовательных </a:t>
            </a:r>
            <a:r>
              <a:rPr lang="ru-RU" dirty="0" smtClean="0"/>
              <a:t>потребностей </a:t>
            </a:r>
            <a:r>
              <a:rPr lang="ru-RU" dirty="0"/>
              <a:t>и интересов</a:t>
            </a:r>
            <a:r>
              <a:rPr lang="ru-RU" dirty="0" smtClean="0"/>
              <a:t>»</a:t>
            </a:r>
          </a:p>
          <a:p>
            <a:pPr marL="0" indent="0" algn="r">
              <a:buNone/>
            </a:pPr>
            <a:r>
              <a:rPr lang="ru-RU" dirty="0"/>
              <a:t>(п. 1 ст. 2 ФЗ-273)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5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программа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6146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комплекс основных характеристик образования (объем, содержание, планируемые результаты) и организационно-педагогических условий, который представлен в виде </a:t>
            </a:r>
            <a:r>
              <a:rPr lang="ru-RU" i="1" dirty="0">
                <a:solidFill>
                  <a:srgbClr val="FF0000"/>
                </a:solidFill>
              </a:rPr>
              <a:t>учебного плана, календарного учебного графика, рабочих программ </a:t>
            </a:r>
            <a:r>
              <a:rPr lang="ru-RU" i="1" dirty="0"/>
              <a:t>учебных предметов, курсов, дисциплин </a:t>
            </a:r>
            <a:r>
              <a:rPr lang="ru-RU" i="1" dirty="0">
                <a:solidFill>
                  <a:srgbClr val="FF0000"/>
                </a:solidFill>
              </a:rPr>
              <a:t>(модулей), </a:t>
            </a:r>
            <a:r>
              <a:rPr lang="ru-RU" i="1" dirty="0"/>
              <a:t>иных компонентов, </a:t>
            </a:r>
            <a:r>
              <a:rPr lang="ru-RU" i="1" dirty="0">
                <a:solidFill>
                  <a:srgbClr val="FF0000"/>
                </a:solidFill>
              </a:rPr>
              <a:t>оценочных и методических материалов</a:t>
            </a:r>
            <a:r>
              <a:rPr lang="ru-RU" i="1" dirty="0"/>
              <a:t>, а также в предусмотренных настоящим Федеральным законом случаях в виде </a:t>
            </a:r>
            <a:r>
              <a:rPr lang="ru-RU" i="1" dirty="0">
                <a:solidFill>
                  <a:srgbClr val="FF0000"/>
                </a:solidFill>
              </a:rPr>
              <a:t>рабочей программы воспитания, календарного плана воспитательной работы, форм </a:t>
            </a:r>
            <a:r>
              <a:rPr lang="ru-RU" i="1" dirty="0" smtClean="0">
                <a:solidFill>
                  <a:srgbClr val="FF0000"/>
                </a:solidFill>
              </a:rPr>
              <a:t>аттестации</a:t>
            </a:r>
          </a:p>
          <a:p>
            <a:pPr marL="0" indent="0" algn="r">
              <a:buNone/>
            </a:pPr>
            <a:r>
              <a:rPr lang="ru-RU" dirty="0"/>
              <a:t>п.9 ст.2 ФЗ № 273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Обязательно!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dirty="0"/>
              <a:t>ответственность за воспитание обучающихся возложена на образовательную организацию, так как именно образовательная организация несет ответственность за реализацию не в полном объеме образовательных программ (п. 7 </a:t>
            </a:r>
            <a:r>
              <a:rPr lang="ru-RU" dirty="0" smtClean="0"/>
              <a:t>ст.28 ФЗ № 273)</a:t>
            </a:r>
            <a:endParaRPr lang="ru-RU" dirty="0"/>
          </a:p>
          <a:p>
            <a:r>
              <a:rPr lang="ru-RU" dirty="0"/>
              <a:t>образовательная программа должна иметь в своей структуре все перечисленные в </a:t>
            </a:r>
            <a:r>
              <a:rPr lang="ru-RU" dirty="0" smtClean="0"/>
              <a:t> </a:t>
            </a:r>
            <a:r>
              <a:rPr lang="ru-RU" dirty="0"/>
              <a:t>определении компоненты, в том числе — рабочую программу воспитания и календарный план воспитательной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5350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программа воспитания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/>
            <a:r>
              <a:rPr lang="ru-RU" dirty="0" smtClean="0"/>
              <a:t>способствует реализации воспитательных практик, направленных </a:t>
            </a:r>
            <a:r>
              <a:rPr lang="ru-RU" dirty="0"/>
              <a:t>на саморазвитие обучающихся и формирование у них ценностных </a:t>
            </a:r>
            <a:r>
              <a:rPr lang="ru-RU" dirty="0" smtClean="0"/>
              <a:t>установок</a:t>
            </a:r>
            <a:endParaRPr lang="ru-RU" dirty="0"/>
          </a:p>
          <a:p>
            <a:pPr lvl="0" fontAlgn="base"/>
            <a:r>
              <a:rPr lang="ru-RU" dirty="0"/>
              <a:t>предполагает решение проблем гармоничного вхождения обучающихся в социальный мир и налаживания ответственных взаимоотношений с окружающими их </a:t>
            </a:r>
            <a:r>
              <a:rPr lang="ru-RU" dirty="0" smtClean="0"/>
              <a:t>людьми</a:t>
            </a:r>
            <a:endParaRPr lang="ru-RU" dirty="0"/>
          </a:p>
          <a:p>
            <a:r>
              <a:rPr lang="ru-RU" dirty="0"/>
              <a:t>показывает, каким образом педагог может реализовать воспитательный потенциал дополнительной общеобразовательной программы и определяет комплекс ключевых характеристик воспитательной работы в рамках этой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4356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программа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u="sng" dirty="0" smtClean="0"/>
              <a:t>Это «модуль</a:t>
            </a:r>
            <a:r>
              <a:rPr lang="ru-RU" u="sng" dirty="0"/>
              <a:t>» — самостоятельная, логически завершенная </a:t>
            </a:r>
            <a:r>
              <a:rPr lang="ru-RU" u="sng" dirty="0" smtClean="0"/>
              <a:t>часть</a:t>
            </a:r>
            <a:r>
              <a:rPr lang="ru-RU" dirty="0" smtClean="0"/>
              <a:t>:</a:t>
            </a:r>
          </a:p>
          <a:p>
            <a:r>
              <a:rPr lang="ru-RU" dirty="0"/>
              <a:t>детализируется (уточняется) воспитательная </a:t>
            </a:r>
            <a:r>
              <a:rPr lang="ru-RU" dirty="0" smtClean="0"/>
              <a:t>цель</a:t>
            </a:r>
          </a:p>
          <a:p>
            <a:r>
              <a:rPr lang="ru-RU" dirty="0"/>
              <a:t>определяется конкретное содержание деятельности (мероприятия, </a:t>
            </a:r>
            <a:r>
              <a:rPr lang="ru-RU" dirty="0">
                <a:solidFill>
                  <a:srgbClr val="FF0000"/>
                </a:solidFill>
              </a:rPr>
              <a:t>воспитательные практики</a:t>
            </a:r>
            <a:r>
              <a:rPr lang="ru-RU" dirty="0"/>
              <a:t>, в которые будут включены обучающиеся по программе</a:t>
            </a:r>
            <a:r>
              <a:rPr lang="ru-RU" dirty="0" smtClean="0"/>
              <a:t>)</a:t>
            </a:r>
          </a:p>
          <a:p>
            <a:r>
              <a:rPr lang="ru-RU" dirty="0"/>
              <a:t>планируются </a:t>
            </a:r>
            <a:r>
              <a:rPr lang="ru-RU" dirty="0">
                <a:solidFill>
                  <a:srgbClr val="FF0000"/>
                </a:solidFill>
              </a:rPr>
              <a:t>воспитательные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2930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Воспитательные практики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i="1" dirty="0"/>
              <a:t>коллективная творческая деятельность</a:t>
            </a:r>
            <a:r>
              <a:rPr lang="ru-RU" dirty="0"/>
              <a:t> (командное творчество, планирование, анализ, коммуникация, всестороннее развитие</a:t>
            </a:r>
            <a:r>
              <a:rPr lang="ru-RU" dirty="0" smtClean="0"/>
              <a:t>)</a:t>
            </a:r>
            <a:endParaRPr lang="ru-RU" dirty="0"/>
          </a:p>
          <a:p>
            <a:pPr lvl="0" fontAlgn="base"/>
            <a:r>
              <a:rPr lang="ru-RU" i="1" dirty="0"/>
              <a:t>кейс-технологии</a:t>
            </a:r>
            <a:r>
              <a:rPr lang="ru-RU" dirty="0"/>
              <a:t> («портфель» конкретных ситуаций и задач, требующих решения</a:t>
            </a:r>
            <a:r>
              <a:rPr lang="ru-RU" dirty="0" smtClean="0"/>
              <a:t>)</a:t>
            </a:r>
            <a:endParaRPr lang="ru-RU" dirty="0"/>
          </a:p>
          <a:p>
            <a:pPr lvl="0" fontAlgn="base"/>
            <a:r>
              <a:rPr lang="ru-RU" i="1" dirty="0"/>
              <a:t>марафон</a:t>
            </a:r>
            <a:r>
              <a:rPr lang="ru-RU" dirty="0"/>
              <a:t> (актуальная идея для реализации</a:t>
            </a:r>
            <a:r>
              <a:rPr lang="ru-RU" dirty="0" smtClean="0"/>
              <a:t>)</a:t>
            </a:r>
            <a:endParaRPr lang="ru-RU" dirty="0"/>
          </a:p>
          <a:p>
            <a:pPr lvl="0" fontAlgn="base"/>
            <a:r>
              <a:rPr lang="ru-RU" i="1" dirty="0" err="1"/>
              <a:t>флешмоб</a:t>
            </a:r>
            <a:r>
              <a:rPr lang="ru-RU" dirty="0"/>
              <a:t> (социальная или тематическая акция</a:t>
            </a:r>
            <a:r>
              <a:rPr lang="ru-RU" dirty="0" smtClean="0"/>
              <a:t>)</a:t>
            </a:r>
            <a:endParaRPr lang="ru-RU" dirty="0"/>
          </a:p>
          <a:p>
            <a:pPr lvl="0" fontAlgn="base"/>
            <a:r>
              <a:rPr lang="ru-RU" i="1" dirty="0" err="1"/>
              <a:t>квест</a:t>
            </a:r>
            <a:r>
              <a:rPr lang="ru-RU" dirty="0"/>
              <a:t> (игра-приключение на заданную тему) и т.д.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1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рабочей программы воспитания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dirty="0"/>
              <a:t>приобщение обучающихся к российским традиционным духовным ценностям, правилам и нормам поведения в </a:t>
            </a:r>
            <a:r>
              <a:rPr lang="ru-RU" dirty="0" smtClean="0"/>
              <a:t>обществе</a:t>
            </a:r>
            <a:endParaRPr lang="ru-RU" dirty="0"/>
          </a:p>
          <a:p>
            <a:pPr lvl="0" fontAlgn="base"/>
            <a:r>
              <a:rPr lang="ru-RU" dirty="0"/>
              <a:t>формирование у обучающихся основ российской гражданской </a:t>
            </a:r>
            <a:r>
              <a:rPr lang="ru-RU" dirty="0" smtClean="0"/>
              <a:t>идентичности</a:t>
            </a:r>
            <a:endParaRPr lang="ru-RU" dirty="0"/>
          </a:p>
          <a:p>
            <a:pPr lvl="0" fontAlgn="base"/>
            <a:r>
              <a:rPr lang="ru-RU" dirty="0"/>
              <a:t>готовность обучающихся к </a:t>
            </a:r>
            <a:r>
              <a:rPr lang="ru-RU" dirty="0" smtClean="0"/>
              <a:t>саморазвитию</a:t>
            </a:r>
            <a:endParaRPr lang="ru-RU" dirty="0"/>
          </a:p>
          <a:p>
            <a:pPr lvl="0" fontAlgn="base"/>
            <a:r>
              <a:rPr lang="ru-RU" dirty="0"/>
              <a:t>ценностные установки и социально-значимые качества </a:t>
            </a:r>
            <a:r>
              <a:rPr lang="ru-RU" dirty="0" smtClean="0"/>
              <a:t>личности</a:t>
            </a:r>
            <a:endParaRPr lang="ru-RU" dirty="0"/>
          </a:p>
          <a:p>
            <a:pPr lvl="0" fontAlgn="base"/>
            <a:r>
              <a:rPr lang="ru-RU" dirty="0"/>
              <a:t>активное участие в социально — значимой деятельности и др.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4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воспитательной работы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09029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Формирование мировоззрения и системы базовых ценностей </a:t>
            </a:r>
            <a:r>
              <a:rPr lang="ru-RU" dirty="0" smtClean="0"/>
              <a:t>личности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Организация инновационной работы в области воспитания и дополнительного </a:t>
            </a:r>
            <a:r>
              <a:rPr lang="ru-RU" dirty="0" smtClean="0"/>
              <a:t>образования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Организационно-правовые меры по развитию воспитания и дополнительного образования </a:t>
            </a:r>
            <a:r>
              <a:rPr lang="ru-RU" dirty="0" smtClean="0"/>
              <a:t>обучающихся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Приобщение обучающихся к общечеловеческим нормам морали, национальным устоям и традициям образовательного </a:t>
            </a:r>
            <a:r>
              <a:rPr lang="ru-RU" dirty="0" smtClean="0"/>
              <a:t>учреждения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Обеспечение развития личности и её социально-психологической поддержки, формирование личностных качеств, необходимых для </a:t>
            </a:r>
            <a:r>
              <a:rPr lang="ru-RU" dirty="0" smtClean="0"/>
              <a:t>жизни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Воспитание внутренней потребности личности в здоровом образе жизни, ответственного отношения к природной и социокультурной среде </a:t>
            </a:r>
            <a:r>
              <a:rPr lang="ru-RU" dirty="0" smtClean="0"/>
              <a:t>обитания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Развитие воспитательного потенциала </a:t>
            </a:r>
            <a:r>
              <a:rPr lang="ru-RU" dirty="0" smtClean="0"/>
              <a:t>семьи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Поддержка социальных инициатив и достижений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2899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332</Words>
  <Application>Microsoft Office PowerPoint</Application>
  <PresentationFormat>Произвольный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Рабочая  программа  воспитания</vt:lpstr>
      <vt:lpstr>Образование</vt:lpstr>
      <vt:lpstr>Образовательная программа </vt:lpstr>
      <vt:lpstr>Обязательно!</vt:lpstr>
      <vt:lpstr>Рабочая программа воспитания</vt:lpstr>
      <vt:lpstr>Рабочая программа воспитания</vt:lpstr>
      <vt:lpstr>Воспитательные практики</vt:lpstr>
      <vt:lpstr>Результаты рабочей программы воспитания</vt:lpstr>
      <vt:lpstr>Основные задачи воспитательной работы</vt:lpstr>
      <vt:lpstr>Приоритетные направления в организации  воспитательной работы </vt:lpstr>
      <vt:lpstr>Гражданско-патриотическое</vt:lpstr>
      <vt:lpstr>Духовно-нравственное</vt:lpstr>
      <vt:lpstr>Художественно-эстетическое</vt:lpstr>
      <vt:lpstr>Спортивно-оздоровительное</vt:lpstr>
      <vt:lpstr>Трудовое и профориентационное</vt:lpstr>
      <vt:lpstr>Воспитание познавательных интересов</vt:lpstr>
      <vt:lpstr>Примерная структура рабочей программы воспитания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воспитания в дополнительной общеобразовательной программе</dc:title>
  <dc:creator>Ведерникова О Н</dc:creator>
  <cp:lastModifiedBy>Marina Kirillova</cp:lastModifiedBy>
  <cp:revision>22</cp:revision>
  <dcterms:created xsi:type="dcterms:W3CDTF">2022-01-20T10:06:53Z</dcterms:created>
  <dcterms:modified xsi:type="dcterms:W3CDTF">2023-11-13T06:31:59Z</dcterms:modified>
</cp:coreProperties>
</file>