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3" r:id="rId4"/>
    <p:sldId id="294" r:id="rId5"/>
    <p:sldId id="261" r:id="rId6"/>
    <p:sldId id="295" r:id="rId7"/>
    <p:sldId id="296" r:id="rId8"/>
    <p:sldId id="297" r:id="rId9"/>
    <p:sldId id="262" r:id="rId10"/>
    <p:sldId id="263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t.ru/products/ipo/prime/doc/7110291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Автор-составитель: Ведерникова О. 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методист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Профессиональный стандарт «Педагог дополнительного образования детей и взрослых»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149080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http://www.garant.ru/products/ipo/prime/doc/71102914/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1. Организация деятельности учащихся, направленной на освоение дополнительной общеобразовательной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/>
              <a:t>Необходимые умения:</a:t>
            </a:r>
          </a:p>
          <a:p>
            <a:r>
              <a:rPr lang="ru-RU" dirty="0" smtClean="0"/>
              <a:t>Анализировать возможности и привлекать ресурсы внешней среды </a:t>
            </a:r>
          </a:p>
          <a:p>
            <a:r>
              <a:rPr lang="ru-RU" dirty="0" smtClean="0"/>
              <a:t>Создавать условия для развития учащихся, мотивировать их к активному освоению ресурсов, привлекать к целеполаганию</a:t>
            </a:r>
          </a:p>
          <a:p>
            <a:r>
              <a:rPr lang="ru-RU" dirty="0" smtClean="0"/>
              <a:t>Использовать </a:t>
            </a:r>
            <a:r>
              <a:rPr lang="ru-RU" i="1" dirty="0" smtClean="0"/>
              <a:t>ИКТ, электронные и информационные ресурсы </a:t>
            </a:r>
          </a:p>
          <a:p>
            <a:r>
              <a:rPr lang="ru-RU" dirty="0" smtClean="0"/>
              <a:t>Учитывать особенности одаренных детей и детей с ОВЗ</a:t>
            </a:r>
          </a:p>
          <a:p>
            <a:r>
              <a:rPr lang="ru-RU" dirty="0" smtClean="0"/>
              <a:t>Готовить учащихся к участию в выставках, конкурсах, соревнованиях и др. мероприятиях</a:t>
            </a:r>
          </a:p>
          <a:p>
            <a:r>
              <a:rPr lang="ru-RU" dirty="0" smtClean="0"/>
              <a:t>Использовать различные методы, средства и приемы текущего контроля и обратной связи </a:t>
            </a:r>
          </a:p>
          <a:p>
            <a:r>
              <a:rPr lang="ru-RU" dirty="0" smtClean="0"/>
              <a:t>Выполнять требования охраны труда</a:t>
            </a:r>
          </a:p>
          <a:p>
            <a:r>
              <a:rPr lang="ru-RU" dirty="0" smtClean="0"/>
              <a:t>Анализировать проведенные занятия, интерпретировать и использовать в работе полученные результаты для коррекции собственной деятельности </a:t>
            </a:r>
          </a:p>
          <a:p>
            <a:r>
              <a:rPr lang="ru-RU" dirty="0" smtClean="0"/>
              <a:t>Использовать принципы и приемы презентации дополнительной общеобразовательной программы</a:t>
            </a:r>
          </a:p>
          <a:p>
            <a:r>
              <a:rPr lang="ru-RU" dirty="0" smtClean="0"/>
              <a:t>Электронные ресурсы, необходимые для организации различных видов деятельности обучающихся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1. Организация деятельности учащихся, направленной на освоение дополнительной общеобразовательной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/>
              <a:t>Необходимые знания:</a:t>
            </a:r>
          </a:p>
          <a:p>
            <a:r>
              <a:rPr lang="ru-RU" dirty="0" err="1" smtClean="0"/>
              <a:t>Профориентационные</a:t>
            </a:r>
            <a:r>
              <a:rPr lang="ru-RU" dirty="0" smtClean="0"/>
              <a:t> возможности занятий</a:t>
            </a:r>
          </a:p>
          <a:p>
            <a:r>
              <a:rPr lang="ru-RU" dirty="0" smtClean="0"/>
              <a:t>Особенности одаренных детей, учащихся с ОВЗ, специфика инклюзивного подхода в образовании</a:t>
            </a:r>
          </a:p>
          <a:p>
            <a:r>
              <a:rPr lang="ru-RU" dirty="0" smtClean="0"/>
              <a:t>Методы, приемы и способы формирования благоприятного психологического климата</a:t>
            </a:r>
          </a:p>
          <a:p>
            <a:r>
              <a:rPr lang="ru-RU" dirty="0" smtClean="0"/>
              <a:t>Источники, причины, виды и способы разрешения конфликтов  </a:t>
            </a:r>
          </a:p>
          <a:p>
            <a:r>
              <a:rPr lang="ru-RU" dirty="0" smtClean="0"/>
              <a:t>Педагогические, санитарно-гигиенические, эргономические, эстетические, психологические и специальные требования к учебному помещению</a:t>
            </a:r>
          </a:p>
          <a:p>
            <a:r>
              <a:rPr lang="ru-RU" dirty="0" smtClean="0"/>
              <a:t>Меры ответственности педагогических работников за жизнь и здоровье учащихся, находящихся под их руководством </a:t>
            </a:r>
          </a:p>
          <a:p>
            <a:r>
              <a:rPr lang="ru-RU" dirty="0" smtClean="0"/>
              <a:t>Нормативные правовые акты в области защиты прав ребенка, включая международные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2. Организация </a:t>
            </a:r>
            <a:r>
              <a:rPr lang="ru-RU" sz="2800" b="1" dirty="0" err="1" smtClean="0"/>
              <a:t>досуговой</a:t>
            </a:r>
            <a:r>
              <a:rPr lang="ru-RU" sz="2800" b="1" dirty="0" smtClean="0"/>
              <a:t> деятельности учащихся в процессе реализации дополнительной общеобразовательной программы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/>
              <a:t>Необходимые умения:</a:t>
            </a:r>
          </a:p>
          <a:p>
            <a:r>
              <a:rPr lang="ru-RU" dirty="0" smtClean="0"/>
              <a:t>Контролировать соблюдение учащимися требований охраны труда, анализировать и устранять (минимизировать) возможные риски угрозы жизни и здоровью учащихся при проведении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 </a:t>
            </a:r>
          </a:p>
          <a:p>
            <a:r>
              <a:rPr lang="ru-RU" dirty="0" smtClean="0"/>
              <a:t>Проводить анализ и самоанализ организации </a:t>
            </a:r>
            <a:r>
              <a:rPr lang="ru-RU" dirty="0" err="1" smtClean="0"/>
              <a:t>досуговой</a:t>
            </a:r>
            <a:r>
              <a:rPr lang="ru-RU" dirty="0" smtClean="0"/>
              <a:t> деятельности</a:t>
            </a:r>
          </a:p>
          <a:p>
            <a:r>
              <a:rPr lang="ru-RU" dirty="0" smtClean="0"/>
              <a:t> Особенности организации и проведения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</a:t>
            </a:r>
          </a:p>
          <a:p>
            <a:r>
              <a:rPr lang="ru-RU" dirty="0" smtClean="0"/>
              <a:t>Техники и приемы общения</a:t>
            </a:r>
          </a:p>
          <a:p>
            <a:pPr algn="ctr">
              <a:buNone/>
            </a:pPr>
            <a:r>
              <a:rPr lang="ru-RU" b="1" i="1" dirty="0" smtClean="0"/>
              <a:t>Необходимые знания:</a:t>
            </a:r>
          </a:p>
          <a:p>
            <a:r>
              <a:rPr lang="ru-RU" dirty="0" smtClean="0"/>
              <a:t>Особенности одаренных детей и детей с ОВЗ</a:t>
            </a:r>
          </a:p>
          <a:p>
            <a:r>
              <a:rPr lang="ru-RU" dirty="0" smtClean="0"/>
              <a:t>Виды внебюджетных средств, основы взаимодействия с социальными партнерами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3. Обеспечение взаимодействия с родителями (законными представителями) учащихся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96752"/>
            <a:ext cx="9144000" cy="5410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/>
              <a:t>Необходимые умения:</a:t>
            </a:r>
          </a:p>
          <a:p>
            <a:r>
              <a:rPr lang="ru-RU" dirty="0" smtClean="0"/>
              <a:t>Выявлять представления родителей учащихся о задачах их воспитания и обучения в процессе освоения дополнительной образовательной программы</a:t>
            </a:r>
          </a:p>
          <a:p>
            <a:r>
              <a:rPr lang="ru-RU" dirty="0" smtClean="0"/>
              <a:t>Организовывать и проводить индивидуальные и групповые встречи (консультации) с родителями</a:t>
            </a:r>
          </a:p>
          <a:p>
            <a:r>
              <a:rPr lang="ru-RU" dirty="0" smtClean="0"/>
              <a:t>Использовать различные приемы привлечения родителей к организации занятий и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</a:t>
            </a:r>
          </a:p>
          <a:p>
            <a:r>
              <a:rPr lang="ru-RU" dirty="0" smtClean="0"/>
              <a:t>Особенности семейного воспитания и современной семьи </a:t>
            </a:r>
          </a:p>
          <a:p>
            <a:r>
              <a:rPr lang="ru-RU" dirty="0" smtClean="0"/>
              <a:t>Особенности работы с социально неадаптированными (</a:t>
            </a:r>
            <a:r>
              <a:rPr lang="ru-RU" dirty="0" err="1" smtClean="0"/>
              <a:t>дезадаптированными</a:t>
            </a:r>
            <a:r>
              <a:rPr lang="ru-RU" dirty="0" smtClean="0"/>
              <a:t>) учащимися различного возраста</a:t>
            </a:r>
            <a:br>
              <a:rPr lang="ru-RU" dirty="0" smtClean="0"/>
            </a:b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Необходимые знания:</a:t>
            </a:r>
          </a:p>
          <a:p>
            <a:r>
              <a:rPr lang="ru-RU" dirty="0" smtClean="0"/>
              <a:t>Методики подготовки и проведения мероприятий для родителей и с участием родителей</a:t>
            </a:r>
          </a:p>
          <a:p>
            <a:r>
              <a:rPr lang="ru-RU" dirty="0" smtClean="0"/>
              <a:t>Основные формы, методы, приемы и способы формирования и развития психолого-педагогической компетентности родителей </a:t>
            </a:r>
          </a:p>
          <a:p>
            <a:r>
              <a:rPr lang="ru-RU" dirty="0" smtClean="0"/>
              <a:t>Приемы привлечения родителей (законных представителей) к организации занятий и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4</a:t>
            </a:r>
            <a:r>
              <a:rPr lang="ru-RU" dirty="0" smtClean="0"/>
              <a:t>. </a:t>
            </a:r>
            <a:r>
              <a:rPr lang="ru-RU" sz="3100" b="1" dirty="0" smtClean="0"/>
              <a:t>Педагогический контроль и оценка освоения дополнительной общеобразовательной программы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dirty="0" smtClean="0"/>
              <a:t>Необходимые умения:</a:t>
            </a:r>
          </a:p>
          <a:p>
            <a:r>
              <a:rPr lang="ru-RU" dirty="0" smtClean="0"/>
              <a:t>Использовать различные средства (способы) фиксации динамики подготовленности и мотивации учащихся</a:t>
            </a:r>
          </a:p>
          <a:p>
            <a:r>
              <a:rPr lang="ru-RU" dirty="0" smtClean="0"/>
              <a:t>Анализировать и корректировать собственную оценочную деятельность</a:t>
            </a:r>
          </a:p>
          <a:p>
            <a:r>
              <a:rPr lang="ru-RU" dirty="0" smtClean="0"/>
              <a:t>Корректировать процесс освоения образовательной программы, собственную педагогическую деятельность</a:t>
            </a:r>
          </a:p>
          <a:p>
            <a:r>
              <a:rPr lang="ru-RU" dirty="0" smtClean="0"/>
              <a:t>Особенности оценивания процесса и результатов деятельности учащихся при освоении дополнительных общеобразовательных программ (с учетом их направленности), в том числе в рамках установленных форм аттестации</a:t>
            </a:r>
          </a:p>
          <a:p>
            <a:r>
              <a:rPr lang="ru-RU" dirty="0" smtClean="0"/>
              <a:t>Понятия и виды качественных и количественных оценок, возможности и ограничения их использования для оценивания процесса и результатов деятельности учащихся при освоении дополнительных общеобразовательных программ</a:t>
            </a:r>
          </a:p>
          <a:p>
            <a:r>
              <a:rPr lang="ru-RU" dirty="0" smtClean="0"/>
              <a:t>Законодательство Российской Федерации об образовании в части, регламентирующей контроль и оценку освоения дополнительных общеобразовательных программ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4</a:t>
            </a:r>
            <a:r>
              <a:rPr lang="ru-RU" dirty="0" smtClean="0"/>
              <a:t>. </a:t>
            </a:r>
            <a:r>
              <a:rPr lang="ru-RU" sz="3100" b="1" dirty="0" smtClean="0"/>
              <a:t>Педагогический контроль и оценка освоения дополнительной общеобразовательной программы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i="1" dirty="0" smtClean="0"/>
              <a:t>Необходимые знания:</a:t>
            </a:r>
          </a:p>
          <a:p>
            <a:r>
              <a:rPr lang="ru-RU" dirty="0" smtClean="0"/>
              <a:t>Нормативные правовые акты в области защиты прав ребенка, нормы педагогической этики при публичном представлении результатов оценивания</a:t>
            </a:r>
          </a:p>
          <a:p>
            <a:r>
              <a:rPr lang="ru-RU" dirty="0" smtClean="0"/>
              <a:t>Характеристики и возможности применения различных форм, методов и средств контроля и оценивания освоения дополнительных общеобразовательных программ</a:t>
            </a:r>
          </a:p>
          <a:p>
            <a:r>
              <a:rPr lang="ru-RU" dirty="0" smtClean="0"/>
              <a:t>Средства (способы) фиксации динамики подготовленности и мотивации учащихся в процессе освоения дополнительной общеобразовательной программы</a:t>
            </a:r>
          </a:p>
          <a:p>
            <a:r>
              <a:rPr lang="ru-RU" dirty="0" smtClean="0"/>
              <a:t>Методы подбора из существующих и (или) создания оценочных средств, позволяющих оценить индивидуальные образовательные достижения учащихся в избранной области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5. Разработка программно-методического обеспечения реализации дополнительной общеобразовательной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/>
              <a:t>Необходимые умения:</a:t>
            </a:r>
          </a:p>
          <a:p>
            <a:r>
              <a:rPr lang="ru-RU" dirty="0" smtClean="0"/>
              <a:t>Проектировать совместно с учащимися индивидуальные образовательные маршруты освоения дополнительных общеобразовательных программ</a:t>
            </a:r>
          </a:p>
          <a:p>
            <a:r>
              <a:rPr lang="ru-RU" dirty="0" smtClean="0"/>
              <a:t>Корректировать содержание программ, системы контроля и оценки, планов занятий по результатам анализа их реализации</a:t>
            </a:r>
          </a:p>
          <a:p>
            <a:r>
              <a:rPr lang="ru-RU" dirty="0" smtClean="0"/>
              <a:t>Вести учебную, планирующую документацию</a:t>
            </a:r>
          </a:p>
          <a:p>
            <a:r>
              <a:rPr lang="ru-RU" dirty="0" smtClean="0"/>
              <a:t>Создавать отчетные и информационные материалы</a:t>
            </a:r>
          </a:p>
          <a:p>
            <a:r>
              <a:rPr lang="ru-RU" dirty="0" smtClean="0"/>
              <a:t>Заполнять и использовать электронные базы данных об участниках образовательного процесса, предоставлять эти сведения по запросам уполномоченных должностных лиц</a:t>
            </a:r>
          </a:p>
          <a:p>
            <a:r>
              <a:rPr lang="ru-RU" dirty="0" smtClean="0"/>
              <a:t>Обрабатывать персональные данные с соблюдением принципов и правил, установленных законодательством РФ</a:t>
            </a:r>
          </a:p>
          <a:p>
            <a:r>
              <a:rPr lang="ru-RU" dirty="0" smtClean="0"/>
              <a:t>Содержание и методика реализации дополнительных общеобразовательных программ</a:t>
            </a:r>
          </a:p>
          <a:p>
            <a:r>
              <a:rPr lang="ru-RU" dirty="0" smtClean="0"/>
              <a:t>Способы выявления интересов учащихся</a:t>
            </a:r>
          </a:p>
          <a:p>
            <a:r>
              <a:rPr lang="ru-RU" dirty="0" smtClean="0"/>
              <a:t>Основные технические средства обучения, включая ИКТ</a:t>
            </a:r>
          </a:p>
          <a:p>
            <a:r>
              <a:rPr lang="ru-RU" dirty="0" smtClean="0"/>
              <a:t>Основные характеристики, способы педагогической диагностики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5. Разработка программно-методического обеспечения реализации дополнительной общеобразовательной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/>
              <a:t>Необходимые знания:</a:t>
            </a:r>
          </a:p>
          <a:p>
            <a:r>
              <a:rPr lang="ru-RU" dirty="0" err="1" smtClean="0"/>
              <a:t>Профориентационные</a:t>
            </a:r>
            <a:r>
              <a:rPr lang="ru-RU" dirty="0" smtClean="0"/>
              <a:t> возможности занятий, основные подходы и направления работы в области профессиональной ориентации, и сопровождения профессионального самоопределения</a:t>
            </a:r>
          </a:p>
          <a:p>
            <a:r>
              <a:rPr lang="ru-RU" dirty="0" smtClean="0"/>
              <a:t>Локальные нормативные акты, регламентирующие организацию образовательного процесса, разработку программно-методического обеспечения, ведение и порядок доступа к учебной и иной документации, в том числе документации, содержащей персональные данные</a:t>
            </a:r>
          </a:p>
          <a:p>
            <a:r>
              <a:rPr lang="ru-RU" dirty="0" smtClean="0"/>
              <a:t>Возможности использования ИКТ для ведения документации </a:t>
            </a:r>
          </a:p>
          <a:p>
            <a:r>
              <a:rPr lang="ru-RU" dirty="0" smtClean="0"/>
              <a:t>Правила и регламенты заполнения и совместного использования электронных баз данных, содержащих информацию об участниках образовательного процесса и порядке его реализации, создания установленных форм и бланков для предоставления сведений уполномоченным должностным лицам</a:t>
            </a:r>
            <a:endParaRPr lang="ru-RU" b="1" i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Организационно-методическое обеспечение реализации дополнительных общеобразовательных программ</a:t>
            </a: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447800"/>
          <a:ext cx="8892480" cy="514955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16224"/>
                <a:gridCol w="6876256"/>
              </a:tblGrid>
              <a:tr h="442997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Профессии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kern="1200" dirty="0" smtClean="0"/>
                        <a:t>Методист</a:t>
                      </a:r>
                      <a:endParaRPr lang="ru-RU" b="0" dirty="0"/>
                    </a:p>
                  </a:txBody>
                  <a:tcPr/>
                </a:tc>
              </a:tr>
              <a:tr h="4706555">
                <a:tc>
                  <a:txBody>
                    <a:bodyPr/>
                    <a:lstStyle/>
                    <a:p>
                      <a:r>
                        <a:rPr kumimoji="0" lang="ru-RU" kern="1200" dirty="0" smtClean="0"/>
                        <a:t>Требования к образованию и обучению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Высшее образование и дополнительное профессиональное образование в области методической деятельности в дополнительном образовании детей и взрослых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Высшее педагогическое образование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Высшее образование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0" lang="ru-RU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Рекомендуется дополнительное профессиональное педагогическое образование в области методической деятельности в дополнительном образовании детей и взрослых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0" lang="ru-RU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Рекомендуется обучение по дополнительным профессиональным программам по профилю педагогической деятельности не реже чем один раз в три года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29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1. Организация и проведение исследований рынка услуг дополнительного образования детей и взрослых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/>
              <a:t>Необходимые умения:</a:t>
            </a:r>
          </a:p>
          <a:p>
            <a:r>
              <a:rPr lang="ru-RU" dirty="0" smtClean="0"/>
              <a:t>Использовать инструментарий исследования, различные формы и средства взаимодействия с респондентами</a:t>
            </a:r>
          </a:p>
          <a:p>
            <a:r>
              <a:rPr lang="ru-RU" dirty="0" smtClean="0"/>
              <a:t>Производить первичную обработку результатов исследования и консультировать специалистов по ее проведению</a:t>
            </a:r>
          </a:p>
          <a:p>
            <a:r>
              <a:rPr lang="ru-RU" dirty="0" smtClean="0"/>
              <a:t>Обрабатывать результаты изучения рынка услуг дополнительного образования, привлекать к работе экспертов, организовывать обсуждение результатов анализа</a:t>
            </a:r>
          </a:p>
          <a:p>
            <a:r>
              <a:rPr lang="ru-RU" dirty="0" smtClean="0"/>
              <a:t>Разрабатывать и представлять предложения по определению перечня, содержания дополнительных общеобразовательных программ, продвижению услуг дополнительного образования организации, осуществляющей образовательную деятельность</a:t>
            </a:r>
          </a:p>
          <a:p>
            <a:r>
              <a:rPr lang="ru-RU" dirty="0" smtClean="0"/>
              <a:t>Теория и практика маркетинговых исследований в образовании </a:t>
            </a: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Необходимые знания:</a:t>
            </a:r>
          </a:p>
          <a:p>
            <a:r>
              <a:rPr lang="ru-RU" dirty="0" smtClean="0"/>
              <a:t>Методические основы маркетинговых исследований в образовании</a:t>
            </a:r>
          </a:p>
          <a:p>
            <a:r>
              <a:rPr lang="ru-RU" dirty="0" smtClean="0"/>
              <a:t>Тенденции развития дополнительного образования детей и взрослых  </a:t>
            </a:r>
          </a:p>
          <a:p>
            <a:r>
              <a:rPr lang="ru-RU" dirty="0" smtClean="0"/>
              <a:t>Современные образовательные технологии дополнительного образования детей и взрослых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265030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Профессиональный стандарт</a:t>
            </a:r>
            <a:br>
              <a:rPr lang="ru-RU" sz="4400" b="1" dirty="0" smtClean="0"/>
            </a:br>
            <a:r>
              <a:rPr lang="ru-RU" sz="4400" b="1" dirty="0" smtClean="0"/>
              <a:t>«Педагог дополнительного образования детей и взрослых»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3068960"/>
            <a:ext cx="8712968" cy="3419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Утвержден приказом Министерства труда и социальной защиты РФ от 8 сентября 2015 г. № 613н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Он содержит описание трудовых функций, требования к образованию, обучению, к опыту практической работы, особые условия допуска к исполнению обязанностей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2. Организационно-педагогическое сопровождение методической деятельности педагогов дополнительного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/>
              <a:t>Необходимые умения:</a:t>
            </a:r>
          </a:p>
          <a:p>
            <a:r>
              <a:rPr lang="ru-RU" dirty="0" smtClean="0"/>
              <a:t>Анализировать состояние методической работы и планировать методическую работу в организации</a:t>
            </a:r>
          </a:p>
          <a:p>
            <a:r>
              <a:rPr lang="ru-RU" dirty="0" smtClean="0"/>
              <a:t>Консультировать руководителей методических объединений или иных структур, занимающихся в организации методической деятельностью</a:t>
            </a:r>
          </a:p>
          <a:p>
            <a:r>
              <a:rPr lang="ru-RU" dirty="0" smtClean="0"/>
              <a:t>Организовывать обсуждение и обсуждать методические вопросы с педагогами</a:t>
            </a:r>
          </a:p>
          <a:p>
            <a:r>
              <a:rPr lang="ru-RU" dirty="0" smtClean="0"/>
              <a:t>Оказывать профессиональную поддержку оформления и презентации педагогами своего опыта</a:t>
            </a:r>
          </a:p>
          <a:p>
            <a:r>
              <a:rPr lang="ru-RU" dirty="0" smtClean="0"/>
              <a:t>Использовать различные средства и способы распространения позитивного опыта организации образовательного процесса</a:t>
            </a:r>
          </a:p>
          <a:p>
            <a:r>
              <a:rPr lang="ru-RU" dirty="0" smtClean="0"/>
              <a:t>Готовить программно-методическую документацию для проведения экспертизы (рецензирования) и анализировать ее результаты</a:t>
            </a:r>
          </a:p>
          <a:p>
            <a:r>
              <a:rPr lang="ru-RU" dirty="0" smtClean="0"/>
              <a:t>Локальные нормативные акты образовательной организации, регламентирующие организацию образовательного процесса</a:t>
            </a:r>
          </a:p>
          <a:p>
            <a:r>
              <a:rPr lang="ru-RU" dirty="0" smtClean="0"/>
              <a:t>Методологические и теоретические основы современного дополнительного образования детей и взрослы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2. Организационно-педагогическое сопровождение методической деятельности педагогов дополнительного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/>
              <a:t>Необходимые знания:</a:t>
            </a:r>
          </a:p>
          <a:p>
            <a:r>
              <a:rPr lang="ru-RU" dirty="0" smtClean="0"/>
              <a:t>Современные концепции и модели, образовательные технологии дополнительного образования детей и взрослых </a:t>
            </a:r>
          </a:p>
          <a:p>
            <a:r>
              <a:rPr lang="ru-RU" dirty="0" smtClean="0"/>
              <a:t>Особенности построения </a:t>
            </a:r>
            <a:r>
              <a:rPr lang="ru-RU" dirty="0" err="1" smtClean="0"/>
              <a:t>компетентностноориентированного</a:t>
            </a:r>
            <a:r>
              <a:rPr lang="ru-RU" dirty="0" smtClean="0"/>
              <a:t> образовательного процесса</a:t>
            </a:r>
          </a:p>
          <a:p>
            <a:r>
              <a:rPr lang="ru-RU" dirty="0" smtClean="0"/>
              <a:t>Возрастные особенности учащихся, особенности реализации дополнительных общеобразовательных программ для одаренных учащихся, учащихся с ОВЗ, вопросы индивидуализации обучения</a:t>
            </a:r>
          </a:p>
          <a:p>
            <a:r>
              <a:rPr lang="ru-RU" dirty="0" smtClean="0"/>
              <a:t>Стадии профессионального развития педагогов</a:t>
            </a:r>
          </a:p>
          <a:p>
            <a:r>
              <a:rPr lang="ru-RU" dirty="0" smtClean="0"/>
              <a:t>Правила слушания, ведения беседы, убеждения; приемы привлечения внимания, структурирования информации, преодоления барьеров общения, логика и правила построения устного и письменного монологического сообщения, ведения профессионального диалога</a:t>
            </a:r>
          </a:p>
          <a:p>
            <a:r>
              <a:rPr lang="ru-RU" dirty="0" smtClean="0"/>
              <a:t>Требования охраны труда при проведении учебных занятий и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 в организации, осуществляющей образовательную деятельность, и вне организации (на выездных мероприятиях)</a:t>
            </a:r>
          </a:p>
          <a:p>
            <a:r>
              <a:rPr lang="ru-RU" dirty="0" smtClean="0"/>
              <a:t>Меры ответственности педагогических работников за жизнь и здоровье учащихся, находящихся под их руководством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2. Мониторинг и оценка качества реализации педагогами дополнительных общеобразовательных программ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/>
              <a:t>Необходимые умения:</a:t>
            </a:r>
          </a:p>
          <a:p>
            <a:r>
              <a:rPr lang="ru-RU" dirty="0" smtClean="0"/>
              <a:t>Посещение и анализ занятий и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мероприятий, проводимых педагогами</a:t>
            </a:r>
          </a:p>
          <a:p>
            <a:r>
              <a:rPr lang="ru-RU" dirty="0" smtClean="0"/>
              <a:t>Проводить обсуждение с руководством образовательной организации и педагогами результатов мониторинга качества реализации дополнительных общеобразовательных программ</a:t>
            </a:r>
          </a:p>
          <a:p>
            <a:r>
              <a:rPr lang="ru-RU" dirty="0" smtClean="0"/>
              <a:t>Оценивать квалификацию (компетенцию) педагогов, планировать их подготовку, переподготовку и повышение квалификации</a:t>
            </a:r>
          </a:p>
          <a:p>
            <a:r>
              <a:rPr lang="ru-RU" dirty="0" smtClean="0"/>
              <a:t>Локальные нормативные акты образовательной организации, регламентирующие вопросы программно-методического обеспечения образовательного процесса, ведение и порядок доступа к учебной и иной документации, в том числе документации, содержащей персональные данные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2. Мониторинг и оценка качества реализации педагогами дополнительных общеобразовательных программ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/>
              <a:t>Необходимые знания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Современные концепции и модели, образовательные технологии дополнительного образования детей и взрослых в избранной области</a:t>
            </a:r>
          </a:p>
          <a:p>
            <a:r>
              <a:rPr lang="ru-RU" dirty="0" smtClean="0"/>
              <a:t>Особенности построения </a:t>
            </a:r>
            <a:r>
              <a:rPr lang="ru-RU" dirty="0" err="1" smtClean="0"/>
              <a:t>компетентностноориентированного</a:t>
            </a:r>
            <a:r>
              <a:rPr lang="ru-RU" dirty="0" smtClean="0"/>
              <a:t> образовательного процесса</a:t>
            </a:r>
          </a:p>
          <a:p>
            <a:r>
              <a:rPr lang="ru-RU" dirty="0" smtClean="0"/>
              <a:t>Возрастные особенности учащихся, особенности реализации дополнительных общеобразовательных программ для одаренных учащихся, учащихся с ОВЗ, вопросы индивидуализации обучения</a:t>
            </a:r>
          </a:p>
          <a:p>
            <a:r>
              <a:rPr lang="ru-RU" dirty="0" smtClean="0"/>
              <a:t>Стадии профессионального развития педагогов</a:t>
            </a:r>
          </a:p>
          <a:p>
            <a:r>
              <a:rPr lang="ru-RU" dirty="0" smtClean="0"/>
              <a:t>Правила слушания, ведения беседы, убеждения; приемы привлечения внимания, структурирования информации, преодоления барьеров общения, логика и правила построения устного и письменного монологического сообщения, ведения профессионального диалога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Организационно-педагогическое обеспечение реализации дополнительных общеобразовательных программ</a:t>
            </a: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447800"/>
          <a:ext cx="8892480" cy="514955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28192"/>
                <a:gridCol w="7164288"/>
              </a:tblGrid>
              <a:tr h="442997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Профессии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kern="1200" dirty="0" smtClean="0"/>
                        <a:t>Педагог-организатор</a:t>
                      </a:r>
                      <a:endParaRPr lang="ru-RU" b="0" dirty="0"/>
                    </a:p>
                  </a:txBody>
                  <a:tcPr/>
                </a:tc>
              </a:tr>
              <a:tr h="4706555">
                <a:tc>
                  <a:txBody>
                    <a:bodyPr/>
                    <a:lstStyle/>
                    <a:p>
                      <a:r>
                        <a:rPr kumimoji="0" lang="ru-RU" kern="1200" dirty="0" smtClean="0"/>
                        <a:t>Требования к образованию и обучению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Высшее образование и дополнительное профессиональное образование в области методической деятельности в дополнительном образовании детей и взрослых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Высшее педагогическое образование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Высшее образование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0" lang="ru-RU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Рекомендуется дополнительное профессиональное педагогическое образование в области методической деятельности в дополнительном образовании детей и взрослых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0" lang="ru-RU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Рекомендуется обучение по дополнительным профессиональным программам по профилю педагогической деятельности не реже чем один раз в три года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1. Организация и проведение массовых </a:t>
            </a:r>
            <a:r>
              <a:rPr lang="ru-RU" sz="2800" b="1" dirty="0" err="1" smtClean="0"/>
              <a:t>досуговых</a:t>
            </a:r>
            <a:r>
              <a:rPr lang="ru-RU" sz="2800" b="1" dirty="0" smtClean="0"/>
              <a:t> мероприятий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/>
              <a:t>Необходимые умения:</a:t>
            </a:r>
          </a:p>
          <a:p>
            <a:r>
              <a:rPr lang="ru-RU" dirty="0" smtClean="0"/>
              <a:t>Контролировать соблюдение санитарно-бытовых условий и условий внутренней среды, выполнение требований охраны труда, анализировать и устранять (минимизировать) возможные риски жизни и здоровью учащихся при проведении массовых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</a:t>
            </a:r>
          </a:p>
          <a:p>
            <a:r>
              <a:rPr lang="ru-RU" dirty="0" smtClean="0"/>
              <a:t>Взаимодействовать с членами педагогического коллектива, родителями учащихся, иными заинтересованными лицами и организациями при подготовке и проведении массовых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мероприятий, выполнять нормы педагогической этики</a:t>
            </a:r>
          </a:p>
          <a:p>
            <a:r>
              <a:rPr lang="ru-RU" dirty="0" smtClean="0"/>
              <a:t>Производить анализ и самоанализ организации </a:t>
            </a:r>
            <a:r>
              <a:rPr lang="ru-RU" dirty="0" err="1" smtClean="0"/>
              <a:t>досуговой</a:t>
            </a:r>
            <a:r>
              <a:rPr lang="ru-RU" dirty="0" smtClean="0"/>
              <a:t> деятельности</a:t>
            </a:r>
          </a:p>
          <a:p>
            <a:r>
              <a:rPr lang="ru-RU" dirty="0" smtClean="0"/>
              <a:t>Обрабатывать персональные данные с соблюдением принципов и правил</a:t>
            </a:r>
          </a:p>
          <a:p>
            <a:r>
              <a:rPr lang="ru-RU" dirty="0" smtClean="0"/>
              <a:t>Основные направления </a:t>
            </a:r>
            <a:r>
              <a:rPr lang="ru-RU" dirty="0" err="1" smtClean="0"/>
              <a:t>досуговой</a:t>
            </a:r>
            <a:r>
              <a:rPr lang="ru-RU" dirty="0" smtClean="0"/>
              <a:t> деятельности, особенности организации и проведения массовых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</a:t>
            </a:r>
          </a:p>
          <a:p>
            <a:r>
              <a:rPr lang="ru-RU" dirty="0" smtClean="0"/>
              <a:t>Техники и приемы вовлечения учащихся в деятельность и общение при организации и проведении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</a:t>
            </a:r>
          </a:p>
          <a:p>
            <a:r>
              <a:rPr lang="ru-RU" dirty="0" smtClean="0"/>
              <a:t>Психолого-педагогические основы и методика применения технических средств обучения, ИКТ, электронных образовательных и информационных ресурсов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1. Организация и проведение массовых </a:t>
            </a:r>
            <a:r>
              <a:rPr lang="ru-RU" sz="2800" b="1" dirty="0" err="1" smtClean="0"/>
              <a:t>досуговых</a:t>
            </a:r>
            <a:r>
              <a:rPr lang="ru-RU" sz="2800" b="1" dirty="0" smtClean="0"/>
              <a:t> мероприятий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i="1" dirty="0" smtClean="0"/>
              <a:t>Необходимые знания:</a:t>
            </a:r>
          </a:p>
          <a:p>
            <a:r>
              <a:rPr lang="ru-RU" dirty="0" smtClean="0"/>
              <a:t>Особенности одаренных детей, учащихся с ограниченными возможностями здоровья</a:t>
            </a:r>
          </a:p>
          <a:p>
            <a:r>
              <a:rPr lang="ru-RU" dirty="0" smtClean="0"/>
              <a:t>Требования охраны труда при проведении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</a:t>
            </a:r>
          </a:p>
          <a:p>
            <a:r>
              <a:rPr lang="ru-RU" dirty="0" smtClean="0"/>
              <a:t>Меры ответственности за жизнь и здоровье учащихся, находящихся под руководством педагогического работника</a:t>
            </a:r>
          </a:p>
          <a:p>
            <a:r>
              <a:rPr lang="ru-RU" dirty="0" smtClean="0"/>
              <a:t>Нормативно-правовые акты в области защиты прав ребенка, включая международные</a:t>
            </a:r>
          </a:p>
          <a:p>
            <a:r>
              <a:rPr lang="ru-RU" dirty="0" smtClean="0"/>
              <a:t>Локальные нормативные акты, регламентирующие организацию образовательного процесса, разработку программно-методического обеспечения, ведение и порядок доступа к учебной и иной документации, в том числе документации, содержащей персональные данные</a:t>
            </a:r>
          </a:p>
          <a:p>
            <a:r>
              <a:rPr lang="ru-RU" dirty="0" smtClean="0"/>
              <a:t>Виды внебюджетных средств, источники их поступления и направления использования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2. Организационно-педагогическое обеспечение развития социального партнерства и продвижения услуг дополнительного образования детей и взрослых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i="1" dirty="0" smtClean="0"/>
              <a:t>Необходимые умения:</a:t>
            </a:r>
          </a:p>
          <a:p>
            <a:r>
              <a:rPr lang="ru-RU" sz="3000" dirty="0" smtClean="0"/>
              <a:t>Организовывать мероприятия по набору и комплектованию групп учащихся</a:t>
            </a:r>
          </a:p>
          <a:p>
            <a:r>
              <a:rPr lang="ru-RU" sz="3000" dirty="0" smtClean="0"/>
              <a:t>Находить заинтересованных лиц и организации, развивать формальные (договорные, организационные) и неформальные формы взаимодействия с ними</a:t>
            </a:r>
          </a:p>
          <a:p>
            <a:r>
              <a:rPr lang="ru-RU" sz="3000" dirty="0" smtClean="0"/>
              <a:t>Создавать условия для поддержания интереса учащихся к дополнительному образованию и освоению дополнительных общеобразовательных программ в организации, осуществляющей образовательную деятельность</a:t>
            </a:r>
          </a:p>
          <a:p>
            <a:r>
              <a:rPr lang="ru-RU" sz="3000" dirty="0" smtClean="0"/>
              <a:t>Перечень и характеристики предлагаемых к освоению дополнительных общеобразовательных программ</a:t>
            </a:r>
          </a:p>
          <a:p>
            <a:r>
              <a:rPr lang="ru-RU" sz="3000" dirty="0" smtClean="0"/>
              <a:t>Основные правила и технические приемы создания информационно-рекламных материалов</a:t>
            </a:r>
          </a:p>
          <a:p>
            <a:r>
              <a:rPr lang="ru-RU" sz="3000" dirty="0" smtClean="0"/>
              <a:t>Основные методы, приемы и способы привлечения потенциального контингента учащихся по дополнительным общеобразовательным программам</a:t>
            </a:r>
          </a:p>
          <a:p>
            <a:r>
              <a:rPr lang="ru-RU" sz="3000" dirty="0" smtClean="0"/>
              <a:t>Заинтересованные организации, мотивы их взаимодействия с организациями, реализующими дополнительные общеобразовательные программы</a:t>
            </a:r>
            <a:br>
              <a:rPr lang="ru-RU" sz="3000" dirty="0" smtClean="0"/>
            </a:br>
            <a:endParaRPr lang="ru-RU" sz="3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2. Организационно-педагогическое обеспечение развития социального партнерства и продвижения услуг дополнительного образования детей и взрослых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/>
              <a:t>Необходимые  знания:</a:t>
            </a:r>
          </a:p>
          <a:p>
            <a:r>
              <a:rPr lang="ru-RU" sz="2800" dirty="0" smtClean="0"/>
              <a:t>Техники и приемы общения </a:t>
            </a:r>
          </a:p>
          <a:p>
            <a:r>
              <a:rPr lang="ru-RU" sz="2800" dirty="0" smtClean="0"/>
              <a:t>Техники и приемы вовлечения в деятельность и поддержания интереса к ней</a:t>
            </a:r>
          </a:p>
          <a:p>
            <a:r>
              <a:rPr lang="ru-RU" sz="2800" dirty="0" smtClean="0"/>
              <a:t>Методы, приемы и способы формирования благоприятного психологического микроклимата и обеспечения условий для сотрудничества учащихся</a:t>
            </a:r>
          </a:p>
          <a:p>
            <a:r>
              <a:rPr lang="ru-RU" sz="2800" dirty="0" smtClean="0"/>
              <a:t>Источники, причины, виды и способы разрешения конфликтов </a:t>
            </a:r>
          </a:p>
          <a:p>
            <a:r>
              <a:rPr lang="ru-RU" sz="2800" dirty="0" smtClean="0"/>
              <a:t>Законодательство Российской Федерации в части, регламентирующей педагогическую деятельность в сфере дополнительного образования детей и взрослых</a:t>
            </a:r>
            <a:endParaRPr lang="ru-RU" sz="3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3. </a:t>
            </a:r>
            <a:r>
              <a:rPr lang="ru-RU" sz="2400" b="1" dirty="0" smtClean="0"/>
              <a:t>Организация дополнительного образования детей и взрослых по одному или нескольким направлениям деятельности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i="1" dirty="0" smtClean="0"/>
              <a:t>Необходимые умения:</a:t>
            </a:r>
          </a:p>
          <a:p>
            <a:r>
              <a:rPr lang="ru-RU" sz="1800" dirty="0" smtClean="0"/>
              <a:t>Создавать условия для появления новых творческих объединений</a:t>
            </a:r>
          </a:p>
          <a:p>
            <a:r>
              <a:rPr lang="ru-RU" sz="1800" dirty="0" smtClean="0"/>
              <a:t>Контролировать и организовывать работу педагогов, детских и молодежных объединений: посещать занятия и </a:t>
            </a:r>
            <a:r>
              <a:rPr lang="ru-RU" sz="1800" dirty="0" err="1" smtClean="0"/>
              <a:t>досуговые</a:t>
            </a:r>
            <a:r>
              <a:rPr lang="ru-RU" sz="1800" dirty="0" smtClean="0"/>
              <a:t> мероприятия, анализировать и обсуждать их с педагогами дополнительного образования, составлять расписание работы творческих объединений (кружков, секций), контролировать соблюдение требований охраны труда на занятиях и при проведении </a:t>
            </a:r>
            <a:r>
              <a:rPr lang="ru-RU" sz="1800" dirty="0" err="1" smtClean="0"/>
              <a:t>досуговых</a:t>
            </a:r>
            <a:r>
              <a:rPr lang="ru-RU" sz="1800" dirty="0" smtClean="0"/>
              <a:t> мероприятий</a:t>
            </a:r>
          </a:p>
          <a:p>
            <a:r>
              <a:rPr lang="ru-RU" sz="1800" dirty="0" smtClean="0"/>
              <a:t>Взаимодействовать с методистом по вопросам планирования и организации методической работы и повышения квалификации педагогов</a:t>
            </a:r>
          </a:p>
          <a:p>
            <a:r>
              <a:rPr lang="ru-RU" sz="1800" dirty="0" smtClean="0"/>
              <a:t>Анализировать процесс и результаты деятельности организации по реализации программ и развитию дополнительного образования детей и  взрослых</a:t>
            </a:r>
          </a:p>
          <a:p>
            <a:r>
              <a:rPr lang="ru-RU" sz="1800" dirty="0" smtClean="0"/>
              <a:t>Методологические основы современного дополнительного образования детей и взрослых</a:t>
            </a:r>
          </a:p>
          <a:p>
            <a:r>
              <a:rPr lang="ru-RU" sz="1800" dirty="0" smtClean="0"/>
              <a:t>Современные концепции и модели, образовательные технологии дополнительного образования детей и взрослых</a:t>
            </a:r>
          </a:p>
          <a:p>
            <a:r>
              <a:rPr lang="ru-RU" sz="1800" dirty="0" smtClean="0"/>
              <a:t>Особенности построения </a:t>
            </a:r>
            <a:r>
              <a:rPr lang="ru-RU" sz="1800" dirty="0" err="1" smtClean="0"/>
              <a:t>компетентностноориентированного</a:t>
            </a:r>
            <a:r>
              <a:rPr lang="ru-RU" sz="1800" dirty="0" smtClean="0"/>
              <a:t> образовательного процесса</a:t>
            </a:r>
            <a:endParaRPr lang="ru-RU" sz="1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деятельности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организация деятельности учащихся по усвоению знаний, формированию умений и компетенций; создание педагогических условий для формирования и развития творческих способностей, удовлетворения потребностей в интеллектуальном, нравственном и физическом совершенствовании, укреплении здоровья, организации свободного времени, профориентации; обеспечение достижения учащимися нормативно установленных результатов освоения дополнительных общеобразовательных программ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3. </a:t>
            </a:r>
            <a:r>
              <a:rPr lang="ru-RU" sz="2400" b="1" dirty="0" smtClean="0"/>
              <a:t>Организация дополнительного образования детей и взрослых по одному или нескольким направлениям деятельности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900" b="1" i="1" dirty="0" smtClean="0"/>
              <a:t>Необходимые знания:</a:t>
            </a:r>
          </a:p>
          <a:p>
            <a:r>
              <a:rPr lang="ru-RU" sz="1900" dirty="0" smtClean="0"/>
              <a:t>Внутренние и внешние (средовые) условия развития дополнительного образования в организации, осуществляющей образовательную деятельность</a:t>
            </a:r>
          </a:p>
          <a:p>
            <a:r>
              <a:rPr lang="ru-RU" sz="1900" dirty="0" smtClean="0"/>
              <a:t>Возрастные особенности учащихся, особенности реализации образовательных программ дополнительного образования одаренных учащихся, учащихся с ограниченными возможностями здоровья, вопросы индивидуализации обучения</a:t>
            </a:r>
          </a:p>
          <a:p>
            <a:r>
              <a:rPr lang="ru-RU" sz="1900" dirty="0" smtClean="0"/>
              <a:t>Стадии профессионального развития педагогов</a:t>
            </a:r>
          </a:p>
          <a:p>
            <a:r>
              <a:rPr lang="ru-RU" sz="1900" dirty="0" smtClean="0"/>
              <a:t>Правила слушания, ведения беседы, убеждения, приемы привлечения внимания, структурирования информации, преодоления барьеров общения, логика и правила построения устного и письменного монологического сообщения, ведения профессионального диалога, формы представления предложений по развитию образования руководителям и педагогическому коллективу</a:t>
            </a:r>
          </a:p>
          <a:p>
            <a:r>
              <a:rPr lang="ru-RU" sz="1900" dirty="0" smtClean="0"/>
              <a:t>Меры ответственности за жизнь и здоровье учащихся, находящихся под руководством педагогического работника</a:t>
            </a:r>
            <a:br>
              <a:rPr lang="ru-RU" sz="1900" dirty="0" smtClean="0"/>
            </a:br>
            <a:endParaRPr lang="ru-RU" sz="19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72400" cy="49545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	Профстандарт будет применяться при формировании кадровой политики и в управлении персоналом, при организации обучения и аттестации работников, при заключении трудовых договоров, подготовке должностных инструкций и установлении систем оплаты труда с </a:t>
            </a:r>
            <a:r>
              <a:rPr lang="ru-RU" b="1" dirty="0" smtClean="0">
                <a:solidFill>
                  <a:srgbClr val="00B0F0"/>
                </a:solidFill>
              </a:rPr>
              <a:t>1 января 2017 г.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Обобщенные трудовые функции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Преподавание по дополнительным общеобразовательным программам</a:t>
            </a:r>
          </a:p>
          <a:p>
            <a:r>
              <a:rPr lang="ru-RU" dirty="0" smtClean="0"/>
              <a:t>Организационно-методическое обеспечение реализации дополнительных общеобразовательных программ</a:t>
            </a:r>
          </a:p>
          <a:p>
            <a:r>
              <a:rPr lang="ru-RU" dirty="0" smtClean="0"/>
              <a:t>Организационно-педагогическое обеспечение реализации дополнительных общеобразовательных программ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Преподавание по дополнительным общеобразовательным программам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Организация деятельности учащихся, направленной на освоение дополнительной общеобразовательной программы</a:t>
            </a:r>
          </a:p>
          <a:p>
            <a:r>
              <a:rPr lang="ru-RU" dirty="0" smtClean="0"/>
              <a:t>Организация </a:t>
            </a:r>
            <a:r>
              <a:rPr lang="ru-RU" dirty="0" err="1" smtClean="0"/>
              <a:t>досуговой</a:t>
            </a:r>
            <a:r>
              <a:rPr lang="ru-RU" dirty="0" smtClean="0"/>
              <a:t> деятельности учащихся в процессе реализации дополнительной общеобразовательной программы</a:t>
            </a:r>
          </a:p>
          <a:p>
            <a:r>
              <a:rPr lang="ru-RU" dirty="0" smtClean="0"/>
              <a:t>Обеспечение взаимодействия с родителями (законными представителями) учащихся, осваивающих дополнительную общеобразовательную программу, при решении задач обучения и воспитания</a:t>
            </a:r>
          </a:p>
          <a:p>
            <a:r>
              <a:rPr lang="ru-RU" dirty="0" smtClean="0"/>
              <a:t>Педагогический контроль и оценка освоения дополнительной общеобразовательной программы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 smtClean="0"/>
              <a:t>Организационно-методическое обеспечение реализации дополнительных общеобразовательных программ</a:t>
            </a:r>
            <a:endParaRPr lang="ru-RU" sz="2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Разработка программно-методического обеспечения реализации дополнительной общеобразовательной программы</a:t>
            </a:r>
          </a:p>
          <a:p>
            <a:r>
              <a:rPr lang="ru-RU" dirty="0" smtClean="0"/>
              <a:t>Организация и проведение исследований рынка услуг дополнительного образования детей и взрослых</a:t>
            </a:r>
          </a:p>
          <a:p>
            <a:r>
              <a:rPr lang="ru-RU" dirty="0" smtClean="0"/>
              <a:t>Организационно-педагогическое сопровождение методической деятельности педагогов дополнительного образования</a:t>
            </a:r>
          </a:p>
          <a:p>
            <a:r>
              <a:rPr lang="ru-RU" dirty="0" smtClean="0"/>
              <a:t>Мониторинг и оценка качества реализации педагогами дополнительных общеобразовательных программ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Организационно-педагогическое обеспечение реализации дополнительных общеобразовательных программ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и проведение массовых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</a:t>
            </a:r>
          </a:p>
          <a:p>
            <a:r>
              <a:rPr lang="ru-RU" dirty="0" smtClean="0"/>
              <a:t>Организационно-педагогическое обеспечение развития социального партнерства и продвижения услуг дополнительного образования детей и взрослых</a:t>
            </a:r>
          </a:p>
          <a:p>
            <a:r>
              <a:rPr lang="ru-RU" dirty="0" smtClean="0"/>
              <a:t>Организация дополнительного образования детей и взрослых по одному или нескольким направлениям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Преподавание по дополнительным общеобразовательным программам</a:t>
            </a: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340768"/>
          <a:ext cx="8892480" cy="54166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00200"/>
                <a:gridCol w="7092280"/>
              </a:tblGrid>
              <a:tr h="936104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Профессии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kern="1200" dirty="0" smtClean="0"/>
                        <a:t>Педагог дополнительного образования, старший педагог дополнительного образования, тренер-преподаватель, старший тренер-преподаватель, преподаватель</a:t>
                      </a:r>
                      <a:endParaRPr lang="ru-RU" b="0" dirty="0"/>
                    </a:p>
                  </a:txBody>
                  <a:tcPr/>
                </a:tc>
              </a:tr>
              <a:tr h="4218122">
                <a:tc>
                  <a:txBody>
                    <a:bodyPr/>
                    <a:lstStyle/>
                    <a:p>
                      <a:r>
                        <a:rPr kumimoji="0" lang="ru-RU" kern="1200" dirty="0" smtClean="0"/>
                        <a:t>Требования к образованию и обучению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kern="1200" dirty="0" smtClean="0"/>
                        <a:t>Среднее профессиональное образование или высшее образование - бакалавриат, направленность которого соответствует направленности дополнительной общеобразовательной программы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0" lang="ru-RU" kern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kern="1200" dirty="0" smtClean="0"/>
                        <a:t> Дополнительное профессиональное образование - профессиональная переподготовка, направленность которой соответствует направленности дополнительной общеобразовательной программы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0" lang="ru-RU" kern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kern="1200" dirty="0" smtClean="0"/>
                        <a:t>При отсутствии педагогического образования - дополнительное профессиональное педагогическое образование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0" lang="ru-RU" kern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kern="1200" dirty="0" smtClean="0"/>
                        <a:t> Рекомендуется обучение по дополнительным профессиональным программам по профилю педагогической деятельности не реже чем один раз в три года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183</TotalTime>
  <Words>2216</Words>
  <Application>Microsoft Office PowerPoint</Application>
  <PresentationFormat>Экран (4:3)</PresentationFormat>
  <Paragraphs>231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Справедливость</vt:lpstr>
      <vt:lpstr>Профессиональный стандарт «Педагог дополнительного образования детей и взрослых»</vt:lpstr>
      <vt:lpstr>Профессиональный стандарт «Педагог дополнительного образования детей и взрослых»</vt:lpstr>
      <vt:lpstr>Цель деятельности</vt:lpstr>
      <vt:lpstr> Профстандарт будет применяться при формировании кадровой политики и в управлении персоналом, при организации обучения и аттестации работников, при заключении трудовых договоров, подготовке должностных инструкций и установлении систем оплаты труда с 1 января 2017 г.</vt:lpstr>
      <vt:lpstr>Обобщенные трудовые функции</vt:lpstr>
      <vt:lpstr>Преподавание по дополнительным общеобразовательным программам</vt:lpstr>
      <vt:lpstr>Организационно-методическое обеспечение реализации дополнительных общеобразовательных программ</vt:lpstr>
      <vt:lpstr>Организационно-педагогическое обеспечение реализации дополнительных общеобразовательных программ</vt:lpstr>
      <vt:lpstr>Преподавание по дополнительным общеобразовательным программам</vt:lpstr>
      <vt:lpstr>1. Организация деятельности учащихся, направленной на освоение дополнительной общеобразовательной программы</vt:lpstr>
      <vt:lpstr>1. Организация деятельности учащихся, направленной на освоение дополнительной общеобразовательной программы</vt:lpstr>
      <vt:lpstr>2. Организация досуговой деятельности учащихся в процессе реализации дополнительной общеобразовательной программы</vt:lpstr>
      <vt:lpstr>3. Обеспечение взаимодействия с родителями (законными представителями) учащихся</vt:lpstr>
      <vt:lpstr> 4. Педагогический контроль и оценка освоения дополнительной общеобразовательной программы</vt:lpstr>
      <vt:lpstr> 4. Педагогический контроль и оценка освоения дополнительной общеобразовательной программы</vt:lpstr>
      <vt:lpstr>5. Разработка программно-методического обеспечения реализации дополнительной общеобразовательной программы</vt:lpstr>
      <vt:lpstr>5. Разработка программно-методического обеспечения реализации дополнительной общеобразовательной программы</vt:lpstr>
      <vt:lpstr>Организационно-методическое обеспечение реализации дополнительных общеобразовательных программ</vt:lpstr>
      <vt:lpstr>1. Организация и проведение исследований рынка услуг дополнительного образования детей и взрослых</vt:lpstr>
      <vt:lpstr>2. Организационно-педагогическое сопровождение методической деятельности педагогов дополнительного образования</vt:lpstr>
      <vt:lpstr>2. Организационно-педагогическое сопровождение методической деятельности педагогов дополнительного образования</vt:lpstr>
      <vt:lpstr>2. Мониторинг и оценка качества реализации педагогами дополнительных общеобразовательных программ</vt:lpstr>
      <vt:lpstr>2. Мониторинг и оценка качества реализации педагогами дополнительных общеобразовательных программ</vt:lpstr>
      <vt:lpstr>Организационно-педагогическое обеспечение реализации дополнительных общеобразовательных программ</vt:lpstr>
      <vt:lpstr>1. Организация и проведение массовых досуговых мероприятий</vt:lpstr>
      <vt:lpstr>1. Организация и проведение массовых досуговых мероприятий</vt:lpstr>
      <vt:lpstr>2. Организационно-педагогическое обеспечение развития социального партнерства и продвижения услуг дополнительного образования детей и взрослых</vt:lpstr>
      <vt:lpstr>2. Организационно-педагогическое обеспечение развития социального партнерства и продвижения услуг дополнительного образования детей и взрослых</vt:lpstr>
      <vt:lpstr>3. Организация дополнительного образования детей и взрослых по одному или нескольким направлениям деятельности</vt:lpstr>
      <vt:lpstr>3. Организация дополнительного образования детей и взрослых по одному или нескольким направлениям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«Педагог дополнительного образования детей и взрослых»</dc:title>
  <dc:creator>Vedernikova</dc:creator>
  <cp:lastModifiedBy>Marina Kirillova</cp:lastModifiedBy>
  <cp:revision>22</cp:revision>
  <dcterms:created xsi:type="dcterms:W3CDTF">2016-03-23T08:02:56Z</dcterms:created>
  <dcterms:modified xsi:type="dcterms:W3CDTF">2023-11-07T07:40:02Z</dcterms:modified>
</cp:coreProperties>
</file>