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8" r:id="rId7"/>
    <p:sldId id="270" r:id="rId8"/>
    <p:sldId id="259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48;&#1054;&#1052;%20&#1047;&#1055;&#1056;.docx" TargetMode="External"/><Relationship Id="rId2" Type="http://schemas.openxmlformats.org/officeDocument/2006/relationships/hyperlink" Target="&#1048;&#1054;&#1052;%20&#1056;&#1040;&#1057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1772817"/>
            <a:ext cx="4246240" cy="182763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ИОМ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для детей с ОВЗ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886200"/>
            <a:ext cx="428052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Автор-составитель: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Ведерникова Ольга Николаевна,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 зам. директора по </a:t>
            </a:r>
            <a:r>
              <a:rPr lang="ru-RU" sz="1800" dirty="0" smtClean="0">
                <a:solidFill>
                  <a:schemeClr val="tx1"/>
                </a:solidFill>
              </a:rPr>
              <a:t>УВР, методист </a:t>
            </a:r>
            <a:r>
              <a:rPr lang="ru-RU" sz="1800" dirty="0" smtClean="0">
                <a:solidFill>
                  <a:schemeClr val="tx1"/>
                </a:solidFill>
              </a:rPr>
              <a:t>МОУ ЦДТ «Горизонт»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Обучение детей с ОВЗ и детей инвалидов - Афипский лиц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052736"/>
            <a:ext cx="3441617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 над ИОМ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856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14600"/>
                <a:gridCol w="59150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Реализация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Осуществление созданного ИОМ и обучение ребенка с ОВЗ</a:t>
                      </a:r>
                      <a:endParaRPr lang="ru-RU" sz="18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Итоговая диагностика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Оценка успехов ребенка и достижение ожидаемого результата</a:t>
                      </a:r>
                      <a:endParaRPr lang="ru-RU" sz="18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Анализ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трудности при обучении</a:t>
                      </a:r>
                      <a:endParaRPr lang="ru-RU" sz="18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формирование коммуникативных навыков и социальной компетентность</a:t>
                      </a:r>
                      <a:endParaRPr lang="ru-RU" sz="18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устранение ли тревожности</a:t>
                      </a:r>
                      <a:endParaRPr lang="ru-RU" sz="18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адекватность  самооценки учащегося</a:t>
                      </a:r>
                      <a:endParaRPr lang="ru-RU" sz="18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чувство самоценности</a:t>
                      </a:r>
                      <a:endParaRPr lang="ru-RU" sz="18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успешность корректировки социальных и личностных проблем</a:t>
                      </a:r>
                      <a:endParaRPr lang="ru-RU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структура ИОМ для детей с ОВЗ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6675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46648"/>
                <a:gridCol w="5482952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Calibri"/>
                          <a:cs typeface="Times New Roman"/>
                        </a:rPr>
                        <a:t>ФИО обучающегося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+mn-lt"/>
                          <a:ea typeface="Calibri"/>
                          <a:cs typeface="Times New Roman"/>
                        </a:rPr>
                        <a:t>ЗАШИФРОВАНО (ХХХХХХХХХ 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Calibri"/>
                          <a:cs typeface="Times New Roman"/>
                        </a:rPr>
                        <a:t>Возраст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+mn-lt"/>
                          <a:ea typeface="Calibri"/>
                          <a:cs typeface="Times New Roman"/>
                        </a:rPr>
                        <a:t>Полных лет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Calibri"/>
                          <a:cs typeface="Times New Roman"/>
                        </a:rPr>
                        <a:t>Объединение дополнительного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+mn-lt"/>
                          <a:ea typeface="Calibri"/>
                          <a:cs typeface="Times New Roman"/>
                        </a:rPr>
                        <a:t>Название объединения, с указанием дополнительной общеразвивающей адаптированной программы, по которой занимаются учащиеся данного объединения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Calibri"/>
                          <a:cs typeface="Times New Roman"/>
                        </a:rPr>
                        <a:t>Обоснование для составления ИОМ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Calibri"/>
                          <a:cs typeface="Times New Roman"/>
                        </a:rPr>
                        <a:t>Заключение ПМПК, краткая характеристика особенностей адресата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+mn-lt"/>
                          <a:ea typeface="Calibri"/>
                          <a:cs typeface="Times New Roman"/>
                        </a:rPr>
                        <a:t>Цель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Любой ИОМ нацелен на преодоление несоответствия между процессом воспитания, социализации школьника с ОВЗ, его обучения по программам определенного уровня и реальными возможностями ребенка с учетом особенностей его психологического и физического развития</a:t>
                      </a:r>
                      <a:endParaRPr lang="ru-RU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+mn-lt"/>
                          <a:ea typeface="Calibri"/>
                          <a:cs typeface="Times New Roman"/>
                        </a:rPr>
                        <a:t>Задачи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Могут варьироваться, исходя из особенностей конкретного обучающегося, но, в целом, дети с ОВЗ нуждаются в коррекции речи, формировании познавательных навыков, развитии эмоциональной составляющей личности</a:t>
                      </a:r>
                      <a:endParaRPr lang="ru-RU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структура ИОМ для детей с ОВЗ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1066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46648"/>
                <a:gridCol w="5482952"/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Calibri"/>
                          <a:cs typeface="Times New Roman"/>
                        </a:rPr>
                        <a:t>Содержание ИОМ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Психолого-педагогическое обеспечение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Оптимальные нагрузки на ученика, учет его особенностей, использование современных технологий обучения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Программно-методическое обеспечение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Использование цифровых ресурсов образования, диагностического и коррекционно-образовательного инструментария, учебно-методических комплексов и программ)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Кадровое обеспечение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Психологи, педагоги ДО, учителя, логопеды, дефектологи, 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медработники, родители-ассистенты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Материально-техническое обеспечение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 Наличие пандусов, полов без порогов и парапетов, расширение дверных проемов и пр.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Информационное обеспечение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Интернет ресурсы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Calibri"/>
                          <a:cs typeface="Times New Roman"/>
                        </a:rPr>
                        <a:t>Результат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Calibri"/>
                          <a:cs typeface="Times New Roman"/>
                        </a:rPr>
                        <a:t>Достижение поставленных цели и задач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ИОМ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ИОМ для детей с РАС</a:t>
            </a:r>
            <a:endParaRPr lang="ru-RU" dirty="0" smtClean="0"/>
          </a:p>
          <a:p>
            <a:r>
              <a:rPr lang="ru-RU" dirty="0" smtClean="0">
                <a:hlinkClick r:id="rId3" action="ppaction://hlinkfile"/>
              </a:rPr>
              <a:t>ИОМ для детей с ЗПР</a:t>
            </a:r>
            <a:endParaRPr lang="ru-RU" dirty="0"/>
          </a:p>
        </p:txBody>
      </p:sp>
      <p:pic>
        <p:nvPicPr>
          <p:cNvPr id="2050" name="Picture 2" descr="http://www.fl-life.com.ua/inclusion/wp-content/uploads/2017/07/diversid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756925"/>
            <a:ext cx="5832648" cy="3888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58645/0021-017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329" cy="45811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14" y="4293096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с ОВЗ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7"/>
            <a:ext cx="8229600" cy="41044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	Педагогическая расшифровка видов ОВЗ изложена в Федеральном Законе об образовании РФ. Он описывает специфику категорий «особых» школьников и специальные условия для получения образования каждой из них. Особенности развития диагностируются ППМК. К ним относятся нарушения зрения, речи, опорно-двигательного аппарата, задержка психического развития (ЗПР), нарушения интеллектуального развития, расстройство поведения и общения, в том числе РАС и СДВГ, комплексные нарушения развития</a:t>
            </a:r>
            <a:endParaRPr lang="ru-RU" sz="2400" dirty="0"/>
          </a:p>
        </p:txBody>
      </p:sp>
      <p:pic>
        <p:nvPicPr>
          <p:cNvPr id="14340" name="Picture 4" descr="https://sun9-27.userapi.com/c856132/v856132373/3c810/lADm-b3NSw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941168"/>
            <a:ext cx="6839893" cy="172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 влияющие на выбор ИОМ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возраст учащегося</a:t>
            </a:r>
          </a:p>
          <a:p>
            <a:pPr lvl="0"/>
            <a:r>
              <a:rPr lang="ru-RU" dirty="0" smtClean="0"/>
              <a:t>состояние его здоровья</a:t>
            </a:r>
          </a:p>
          <a:p>
            <a:pPr lvl="0"/>
            <a:r>
              <a:rPr lang="ru-RU" dirty="0" smtClean="0"/>
              <a:t>уровень готовности к усвоению материала из программы</a:t>
            </a:r>
          </a:p>
          <a:p>
            <a:pPr lvl="0"/>
            <a:r>
              <a:rPr lang="ru-RU" dirty="0" smtClean="0"/>
              <a:t>интересы ученика, его особенности и потребности в достижении определенных учебных успехов</a:t>
            </a:r>
          </a:p>
          <a:p>
            <a:r>
              <a:rPr lang="ru-RU" dirty="0" smtClean="0"/>
              <a:t>уровень квалификации педагогического состава учебного учреждения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обучения детей с ОВЗ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229600" cy="4297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04256"/>
                <a:gridCol w="59253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Неслышащие, глухие дети без речи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 обучении речи главную роль играет специальная акустическая и сурдоаппаратура. И хотя речь остается неразвитой,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преобладают слова, обозначающие предметы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 очень мало слов, описывающих качества и движение, они все же могут говорить. Пусть и допуская ошибки в звуках, заменяя слова похожими по звучанию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Слабослышащие дети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Главная задача при их обучении —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зрительное восприятие и учить концентрироваться на губах говорящего, параллельно обучая чтению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Как следствие, повысится устойчивость внимания и начнет развиваться наглядная память. В отличие от глухих детей, слабослышащие имеют высокую и даже завышенную самооценку, поскольку любое малейшее их достижение воспринимается окружающими взрослыми как невероятный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успех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обучения детей с ОВЗ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124744"/>
          <a:ext cx="8568952" cy="4937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92288"/>
                <a:gridCol w="59766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Нарушения зрения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основано на создании у них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полисенсорного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опыта: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отсутствующий анализатор заменяется активизацией других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 первую очередь, с помощью речи. Но нужно учитывать, что слабовидящие дети приобретают речевые навыки позже своих здоровых сверстников, их лексика бедна и произносимые слова не всегда совпадают с реальными образами. Любое вербальное описание для них требует осязательного исследования</a:t>
                      </a:r>
                      <a:endParaRPr lang="ru-R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Тяжелая речевая патология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проходит через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моторики с помощью гимнастики, ритмики, музыки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 результате восстанавливается устойчивый познавательный интерес и адекватная самооценка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Нарушение опорно-двигательного аппарата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Таким детям полезно совмещать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с посильной трудовой деятельностью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Она учит переключать внимание, снижает вялость, дает чувство значимости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обучения детей с ОВЗ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124744"/>
          <a:ext cx="8568952" cy="4267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92288"/>
                <a:gridCol w="59766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Дети с ЗПР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обучении нужно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учитывать их физиологически обусловленную утомляемость, частую смену активности и пассивности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Если им давать интересные задания, не требующие напряжения ума, создать атмосферу спокойствия и доброжелательности, они показывают результаты решения интеллектуальных задач, приближенные к норме</a:t>
                      </a:r>
                      <a:endParaRPr lang="ru-R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Отклонение интеллектуального развития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Хотя их восприятие искажено, с трудом перестраивается и не обладает достаточной осмысленностью, а уровень мышления очень низок, они овладевают речью, пусть и с грамматическими и фонетическими ошибками. Дети учатся писать, читать, считать. Но 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основной формой работы с ними является трудовое обучение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и, впоследствии, помощь в трудоустройстве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детей с РАС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124744"/>
          <a:ext cx="8568952" cy="4754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92288"/>
                <a:gridCol w="59766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Дети с аутистической отрешенностью от внешней среды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Дети обладают высокой подвижностью, их передвижения бессистемны, не говорят, невозможно привлечь их внимание. Такие дети не овладевают навыками социального поведения. Навыки самообслуживания формируются поздно- 12-13 лет</a:t>
                      </a:r>
                      <a:endParaRPr lang="ru-R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Дети с аутистическим отвержением окружающей среды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Речь есть, но невозможно понять, что говорят такие дети. Постепенно появляется шаблонность в высказываниях – повторяют рекламу, фразы, которые слышат постоянно. Можно наблюдать гримасы, повторяющиеся позы, многочисленные движения. Таких детей можно чему-то научить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Дети с аутистическим замещением окружающей среды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Речь развернута, интеллект выше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Дети со сверхтормозимостью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Менее глубокий аутистический барьер, имеют неврозоподобные расстройства, пугливость, робость.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для создания ИОМ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учителя</a:t>
            </a:r>
          </a:p>
          <a:p>
            <a:pPr lvl="0"/>
            <a:r>
              <a:rPr lang="ru-RU" dirty="0" smtClean="0"/>
              <a:t>психолог</a:t>
            </a:r>
          </a:p>
          <a:p>
            <a:pPr lvl="0"/>
            <a:r>
              <a:rPr lang="ru-RU" dirty="0" smtClean="0"/>
              <a:t>логопед</a:t>
            </a:r>
          </a:p>
          <a:p>
            <a:pPr lvl="0"/>
            <a:r>
              <a:rPr lang="ru-RU" dirty="0" smtClean="0"/>
              <a:t>дефектолог</a:t>
            </a:r>
          </a:p>
          <a:p>
            <a:pPr lvl="0"/>
            <a:r>
              <a:rPr lang="ru-RU" dirty="0" smtClean="0"/>
              <a:t>педагоги дополнительного образования</a:t>
            </a:r>
          </a:p>
          <a:p>
            <a:r>
              <a:rPr lang="ru-RU" dirty="0" smtClean="0"/>
              <a:t>администрация во главе с директором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 над ИОМ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409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14600"/>
                <a:gridCol w="59150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Наблюдение</a:t>
                      </a:r>
                      <a:endParaRPr lang="ru-RU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/>
                        <a:t>Необходимо выявить группы детей, которые могут испытывать разные трудности: познавательные, психомоторные, личностные,  коммуникативные регулятивные или же комплексные</a:t>
                      </a:r>
                      <a:endParaRPr lang="ru-RU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Диагностика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Выявление причин возникновения трудностей у учащихся</a:t>
                      </a:r>
                      <a:endParaRPr lang="ru-RU" sz="18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Конструирование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/>
                        <a:t>выявляется объем помощи, необходимой для реализации коррекционно-образовательной деятельности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/>
                        <a:t>определяется специальное педагогическое участие и медицинское и психологическое сопровождение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/>
                        <a:t>оцениваются ресурсы, которыми располагает образовательная организация</a:t>
                      </a:r>
                      <a:endParaRPr lang="ru-RU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543</Words>
  <Application>Microsoft Office PowerPoint</Application>
  <PresentationFormat>Экран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ИОМ  для детей с ОВЗ</vt:lpstr>
      <vt:lpstr>Дети с ОВЗ</vt:lpstr>
      <vt:lpstr>Факторы, влияющие на выбор ИОМ</vt:lpstr>
      <vt:lpstr>Особенности обучения детей с ОВЗ</vt:lpstr>
      <vt:lpstr>Особенности обучения детей с ОВЗ</vt:lpstr>
      <vt:lpstr>Особенности обучения детей с ОВЗ</vt:lpstr>
      <vt:lpstr>Особенности детей с РАС</vt:lpstr>
      <vt:lpstr>Команда для создания ИОМ</vt:lpstr>
      <vt:lpstr>Этапы работы над ИОМ</vt:lpstr>
      <vt:lpstr>Этапы работы над ИОМ</vt:lpstr>
      <vt:lpstr>Общая структура ИОМ для детей с ОВЗ</vt:lpstr>
      <vt:lpstr>Общая структура ИОМ для детей с ОВЗ</vt:lpstr>
      <vt:lpstr>Примеры ИОМ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ИОМ для детей с ОВЗ</dc:title>
  <dc:creator>Ведерникова</dc:creator>
  <cp:lastModifiedBy>Marina Kirillova</cp:lastModifiedBy>
  <cp:revision>24</cp:revision>
  <dcterms:created xsi:type="dcterms:W3CDTF">2020-11-27T08:39:27Z</dcterms:created>
  <dcterms:modified xsi:type="dcterms:W3CDTF">2023-11-13T06:50:49Z</dcterms:modified>
</cp:coreProperties>
</file>