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258" r:id="rId3"/>
    <p:sldId id="259" r:id="rId4"/>
    <p:sldId id="282" r:id="rId5"/>
    <p:sldId id="283" r:id="rId6"/>
    <p:sldId id="281" r:id="rId7"/>
    <p:sldId id="261" r:id="rId8"/>
    <p:sldId id="274" r:id="rId9"/>
    <p:sldId id="275" r:id="rId10"/>
    <p:sldId id="278" r:id="rId11"/>
    <p:sldId id="276" r:id="rId12"/>
    <p:sldId id="279" r:id="rId13"/>
    <p:sldId id="280" r:id="rId14"/>
    <p:sldId id="284" r:id="rId15"/>
    <p:sldId id="262" r:id="rId16"/>
    <p:sldId id="269" r:id="rId17"/>
    <p:sldId id="294" r:id="rId18"/>
    <p:sldId id="263" r:id="rId19"/>
    <p:sldId id="270" r:id="rId20"/>
    <p:sldId id="271" r:id="rId21"/>
    <p:sldId id="272" r:id="rId22"/>
    <p:sldId id="273" r:id="rId23"/>
    <p:sldId id="293" r:id="rId24"/>
    <p:sldId id="285" r:id="rId25"/>
    <p:sldId id="267" r:id="rId26"/>
    <p:sldId id="287" r:id="rId27"/>
    <p:sldId id="288" r:id="rId28"/>
    <p:sldId id="292" r:id="rId29"/>
    <p:sldId id="289" r:id="rId30"/>
    <p:sldId id="290" r:id="rId31"/>
    <p:sldId id="291" r:id="rId32"/>
    <p:sldId id="268" r:id="rId3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73" autoAdjust="0"/>
  </p:normalViewPr>
  <p:slideViewPr>
    <p:cSldViewPr snapToGrid="0">
      <p:cViewPr varScale="1">
        <p:scale>
          <a:sx n="99" d="100"/>
          <a:sy n="99" d="100"/>
        </p:scale>
        <p:origin x="-99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32F2CC-8F4A-49FA-AA21-09BC026043B7}" type="datetimeFigureOut">
              <a:rPr lang="ru-RU" smtClean="0"/>
              <a:t>04.04.2023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66E51-21F6-48E4-A54C-D87EAAF399C9}" type="slidenum">
              <a:rPr lang="ru-RU" smtClean="0"/>
              <a:t>‹#›</a:t>
            </a:fld>
            <a:endParaRPr lang="ru-RU"/>
          </a:p>
        </p:txBody>
      </p:sp>
    </p:spTree>
    <p:extLst>
      <p:ext uri="{BB962C8B-B14F-4D97-AF65-F5344CB8AC3E}">
        <p14:creationId xmlns:p14="http://schemas.microsoft.com/office/powerpoint/2010/main" val="1139330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C66E51-21F6-48E4-A54C-D87EAAF399C9}" type="slidenum">
              <a:rPr lang="ru-RU" smtClean="0"/>
              <a:t>7</a:t>
            </a:fld>
            <a:endParaRPr lang="ru-RU"/>
          </a:p>
        </p:txBody>
      </p:sp>
    </p:spTree>
    <p:extLst>
      <p:ext uri="{BB962C8B-B14F-4D97-AF65-F5344CB8AC3E}">
        <p14:creationId xmlns:p14="http://schemas.microsoft.com/office/powerpoint/2010/main" val="2032254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8C66E51-21F6-48E4-A54C-D87EAAF399C9}" type="slidenum">
              <a:rPr lang="ru-RU" smtClean="0"/>
              <a:t>32</a:t>
            </a:fld>
            <a:endParaRPr lang="ru-RU"/>
          </a:p>
        </p:txBody>
      </p:sp>
    </p:spTree>
    <p:extLst>
      <p:ext uri="{BB962C8B-B14F-4D97-AF65-F5344CB8AC3E}">
        <p14:creationId xmlns:p14="http://schemas.microsoft.com/office/powerpoint/2010/main" val="135750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82D2A18-58BD-4251-BFB6-ADB9EE13BBD5}"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31504187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2D2A18-58BD-4251-BFB6-ADB9EE13BBD5}"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3729647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2D2A18-58BD-4251-BFB6-ADB9EE13BBD5}"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2114158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82D2A18-58BD-4251-BFB6-ADB9EE13BBD5}"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22905417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82D2A18-58BD-4251-BFB6-ADB9EE13BBD5}" type="datetimeFigureOut">
              <a:rPr lang="ru-RU" smtClean="0"/>
              <a:t>04.04.2023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2633071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82D2A18-58BD-4251-BFB6-ADB9EE13BBD5}" type="datetimeFigureOut">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335373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82D2A18-58BD-4251-BFB6-ADB9EE13BBD5}" type="datetimeFigureOut">
              <a:rPr lang="ru-RU" smtClean="0"/>
              <a:t>04.04.2023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3940710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82D2A18-58BD-4251-BFB6-ADB9EE13BBD5}" type="datetimeFigureOut">
              <a:rPr lang="ru-RU" smtClean="0"/>
              <a:t>04.04.2023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2690300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82D2A18-58BD-4251-BFB6-ADB9EE13BBD5}" type="datetimeFigureOut">
              <a:rPr lang="ru-RU" smtClean="0"/>
              <a:t>04.04.2023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1823168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82D2A18-58BD-4251-BFB6-ADB9EE13BBD5}" type="datetimeFigureOut">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2581279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D82D2A18-58BD-4251-BFB6-ADB9EE13BBD5}" type="datetimeFigureOut">
              <a:rPr lang="ru-RU" smtClean="0"/>
              <a:t>04.04.2023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966B12-A4BD-45AB-81E3-C74F5F459E6A}" type="slidenum">
              <a:rPr lang="ru-RU" smtClean="0"/>
              <a:t>‹#›</a:t>
            </a:fld>
            <a:endParaRPr lang="ru-RU"/>
          </a:p>
        </p:txBody>
      </p:sp>
    </p:spTree>
    <p:extLst>
      <p:ext uri="{BB962C8B-B14F-4D97-AF65-F5344CB8AC3E}">
        <p14:creationId xmlns:p14="http://schemas.microsoft.com/office/powerpoint/2010/main" val="546808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2D2A18-58BD-4251-BFB6-ADB9EE13BBD5}" type="datetimeFigureOut">
              <a:rPr lang="ru-RU" smtClean="0"/>
              <a:t>04.04.2023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966B12-A4BD-45AB-81E3-C74F5F459E6A}" type="slidenum">
              <a:rPr lang="ru-RU" smtClean="0"/>
              <a:t>‹#›</a:t>
            </a:fld>
            <a:endParaRPr lang="ru-RU"/>
          </a:p>
        </p:txBody>
      </p:sp>
    </p:spTree>
    <p:extLst>
      <p:ext uri="{BB962C8B-B14F-4D97-AF65-F5344CB8AC3E}">
        <p14:creationId xmlns:p14="http://schemas.microsoft.com/office/powerpoint/2010/main" val="2027080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1057;&#1086;&#1074;&#1088;&#1077;&#1084;&#1077;&#1085;&#1085;&#1099;&#1077;%20&#1090;&#1077;&#1093;&#1085;&#1086;&#1083;&#1086;&#1075;&#1080;&#1080;%20&#1074;%20&#1089;&#1080;&#1089;&#1090;&#1077;&#1084;&#1077;%20&#1076;&#1086;&#1087;&#1086;&#1083;&#1085;&#1080;&#1090;&#1077;&#1083;&#1100;&#1085;&#1086;&#1075;&#1086;%20&#1086;&#1073;&#1088;&#1072;&#1079;&#1086;&#1074;&#1072;&#1085;&#1080;&#1103;.pdf"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rotWithShape="1">
          <a:blip r:embed="rId2"/>
          <a:srcRect l="4152" t="4524" r="2099" b="3809"/>
          <a:stretch/>
        </p:blipFill>
        <p:spPr>
          <a:xfrm>
            <a:off x="0" y="14354"/>
            <a:ext cx="12192000" cy="6843645"/>
          </a:xfrm>
          <a:prstGeom prst="rect">
            <a:avLst/>
          </a:prstGeom>
          <a:ln w="76200">
            <a:solidFill>
              <a:srgbClr val="FFC000"/>
            </a:solidFill>
          </a:ln>
        </p:spPr>
      </p:pic>
      <p:sp>
        <p:nvSpPr>
          <p:cNvPr id="3" name="Прямоугольник 2"/>
          <p:cNvSpPr/>
          <p:nvPr/>
        </p:nvSpPr>
        <p:spPr>
          <a:xfrm>
            <a:off x="2409821" y="1701265"/>
            <a:ext cx="6784521" cy="3469822"/>
          </a:xfrm>
          <a:prstGeom prst="rect">
            <a:avLst/>
          </a:prstGeom>
          <a:ln w="76200">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4" name="TextBox 3"/>
          <p:cNvSpPr txBox="1"/>
          <p:nvPr/>
        </p:nvSpPr>
        <p:spPr>
          <a:xfrm>
            <a:off x="2337021" y="2605179"/>
            <a:ext cx="6930119" cy="1661993"/>
          </a:xfrm>
          <a:prstGeom prst="rect">
            <a:avLst/>
          </a:prstGeom>
          <a:noFill/>
        </p:spPr>
        <p:txBody>
          <a:bodyPr wrap="square" rtlCol="0">
            <a:spAutoFit/>
          </a:bodyPr>
          <a:lstStyle/>
          <a:p>
            <a:pPr algn="ctr"/>
            <a:r>
              <a:rPr lang="ru-RU" sz="3400" b="1" dirty="0" smtClean="0">
                <a:effectLst>
                  <a:outerShdw blurRad="38100" dist="38100" dir="2700000" algn="tl">
                    <a:srgbClr val="000000">
                      <a:alpha val="43137"/>
                    </a:srgbClr>
                  </a:outerShdw>
                </a:effectLst>
              </a:rPr>
              <a:t>Комплексный подход в формировании функциональной грамотности обучающихся</a:t>
            </a:r>
            <a:endParaRPr lang="ru-RU" sz="3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27851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8067" y="941885"/>
            <a:ext cx="8470921" cy="509315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2190570" y="18555"/>
            <a:ext cx="8010591"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Глобальные компетенции</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288067" y="957869"/>
            <a:ext cx="8249538" cy="5078313"/>
          </a:xfrm>
          <a:prstGeom prst="rect">
            <a:avLst/>
          </a:prstGeom>
          <a:noFill/>
        </p:spPr>
        <p:txBody>
          <a:bodyPr wrap="square" rtlCol="0">
            <a:spAutoFit/>
          </a:bodyPr>
          <a:lstStyle/>
          <a:p>
            <a:pPr marL="342900" indent="-342900" algn="just">
              <a:buFont typeface="+mj-lt"/>
              <a:buAutoNum type="arabicPeriod"/>
            </a:pPr>
            <a:r>
              <a:rPr lang="ru-RU" sz="2700" dirty="0" smtClean="0"/>
              <a:t>Способность </a:t>
            </a:r>
            <a:r>
              <a:rPr lang="ru-RU" sz="2700" dirty="0"/>
              <a:t>изучать глобальные и межкультурные </a:t>
            </a:r>
            <a:r>
              <a:rPr lang="ru-RU" sz="2700" dirty="0" smtClean="0"/>
              <a:t>проблемы</a:t>
            </a:r>
          </a:p>
          <a:p>
            <a:pPr marL="342900" indent="-342900" algn="just">
              <a:buFont typeface="+mj-lt"/>
              <a:buAutoNum type="arabicPeriod"/>
            </a:pPr>
            <a:r>
              <a:rPr lang="ru-RU" sz="2700" dirty="0" smtClean="0"/>
              <a:t>Способность понимать </a:t>
            </a:r>
            <a:r>
              <a:rPr lang="ru-RU" sz="2700" dirty="0"/>
              <a:t>и ценить различные мировоззрения и точки </a:t>
            </a:r>
            <a:r>
              <a:rPr lang="ru-RU" sz="2700" dirty="0" smtClean="0"/>
              <a:t>зрения</a:t>
            </a:r>
          </a:p>
          <a:p>
            <a:pPr marL="342900" indent="-342900" algn="just">
              <a:buFont typeface="+mj-lt"/>
              <a:buAutoNum type="arabicPeriod"/>
            </a:pPr>
            <a:r>
              <a:rPr lang="ru-RU" sz="2700" dirty="0" smtClean="0"/>
              <a:t>Способность успешно </a:t>
            </a:r>
            <a:r>
              <a:rPr lang="ru-RU" sz="2700" dirty="0"/>
              <a:t>и уважительно взаимодействовать с другими и принимать меры для коллективного благополучия и устойчивого </a:t>
            </a:r>
            <a:r>
              <a:rPr lang="ru-RU" sz="2700" dirty="0" smtClean="0"/>
              <a:t>развития</a:t>
            </a:r>
          </a:p>
          <a:p>
            <a:pPr marL="342900" indent="-342900" algn="just">
              <a:buFont typeface="+mj-lt"/>
              <a:buAutoNum type="arabicPeriod"/>
            </a:pPr>
            <a:r>
              <a:rPr lang="ru-RU" sz="2700" dirty="0" smtClean="0"/>
              <a:t>Это </a:t>
            </a:r>
            <a:r>
              <a:rPr lang="ru-RU" sz="2700" dirty="0"/>
              <a:t>любознательность открытого ума, сострадание открытого сердца и смелость, направляющая наш интеллектуальный, социальный и эмоциональный потенциал на создание нового гуманного мира</a:t>
            </a:r>
            <a:endParaRPr lang="ru-RU" sz="2700" dirty="0"/>
          </a:p>
        </p:txBody>
      </p:sp>
      <p:pic>
        <p:nvPicPr>
          <p:cNvPr id="2050" name="Picture 2" descr="https://dl.kipk.ru/pluginfile.php/427414/course/overviewfiles/1.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45" r="14046"/>
          <a:stretch/>
        </p:blipFill>
        <p:spPr bwMode="auto">
          <a:xfrm rot="893272">
            <a:off x="8867358" y="2448858"/>
            <a:ext cx="2918167" cy="2320421"/>
          </a:xfrm>
          <a:prstGeom prst="rect">
            <a:avLst/>
          </a:prstGeom>
          <a:noFill/>
          <a:ln w="762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6228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26570" y="1376002"/>
            <a:ext cx="8249538" cy="4268116"/>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1128865" y="18555"/>
            <a:ext cx="10133993"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Естественнонаучная грамотность</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326570" y="1094014"/>
            <a:ext cx="8332515" cy="4678204"/>
          </a:xfrm>
          <a:prstGeom prst="rect">
            <a:avLst/>
          </a:prstGeom>
          <a:noFill/>
        </p:spPr>
        <p:txBody>
          <a:bodyPr wrap="square" rtlCol="0">
            <a:spAutoFit/>
          </a:bodyPr>
          <a:lstStyle/>
          <a:p>
            <a:pPr marL="514350" indent="-514350">
              <a:buFont typeface="+mj-lt"/>
              <a:buAutoNum type="arabicPeriod"/>
            </a:pPr>
            <a:endParaRPr lang="ru-RU" sz="2600" dirty="0" smtClean="0"/>
          </a:p>
          <a:p>
            <a:pPr marL="514350" indent="-514350">
              <a:buFont typeface="+mj-lt"/>
              <a:buAutoNum type="arabicPeriod"/>
            </a:pPr>
            <a:endParaRPr lang="ru-RU" sz="2800" dirty="0" smtClean="0"/>
          </a:p>
          <a:p>
            <a:pPr marL="514350" indent="-514350">
              <a:buFont typeface="+mj-lt"/>
              <a:buAutoNum type="arabicPeriod"/>
            </a:pPr>
            <a:r>
              <a:rPr lang="ru-RU" sz="2600" dirty="0" smtClean="0"/>
              <a:t>Готовность осваивать и использовать знания о природе</a:t>
            </a:r>
          </a:p>
          <a:p>
            <a:pPr marL="514350" indent="-514350">
              <a:buFont typeface="+mj-lt"/>
              <a:buAutoNum type="arabicPeriod"/>
            </a:pPr>
            <a:r>
              <a:rPr lang="ru-RU" sz="2600" dirty="0" smtClean="0"/>
              <a:t>Осознание ценности научных знаний о природе</a:t>
            </a:r>
          </a:p>
          <a:p>
            <a:pPr marL="514350" indent="-514350">
              <a:buFont typeface="+mj-lt"/>
              <a:buAutoNum type="arabicPeriod"/>
            </a:pPr>
            <a:r>
              <a:rPr lang="ru-RU" sz="2600" dirty="0" smtClean="0"/>
              <a:t>Овладение методами познания природных явлений</a:t>
            </a:r>
          </a:p>
          <a:p>
            <a:pPr marL="514350" indent="-514350">
              <a:buFont typeface="+mj-lt"/>
              <a:buAutoNum type="arabicPeriod"/>
            </a:pPr>
            <a:r>
              <a:rPr lang="ru-RU" sz="2600" dirty="0" smtClean="0"/>
              <a:t>Умение планировать научные исследования, интерпретировать научные данные и доказательства</a:t>
            </a:r>
          </a:p>
          <a:p>
            <a:pPr marL="514350" indent="-514350">
              <a:buFont typeface="+mj-lt"/>
              <a:buAutoNum type="arabicPeriod"/>
            </a:pPr>
            <a:endParaRPr lang="ru-RU" sz="2600" dirty="0" smtClean="0"/>
          </a:p>
          <a:p>
            <a:endParaRPr lang="ru-RU" sz="2600" dirty="0" smtClean="0"/>
          </a:p>
          <a:p>
            <a:pPr algn="just"/>
            <a:endParaRPr lang="ru-RU" dirty="0" smtClean="0"/>
          </a:p>
          <a:p>
            <a:endParaRPr lang="ru-RU" dirty="0"/>
          </a:p>
        </p:txBody>
      </p:sp>
      <p:pic>
        <p:nvPicPr>
          <p:cNvPr id="8" name="Рисунок 7" descr="https://sh11kansk.ucoz.ru/papka2/20-21/financovaja/f5a5b7ae9a2f604fb40a931fa4c19e76.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152103">
            <a:off x="8784436" y="2643498"/>
            <a:ext cx="2905847" cy="2022108"/>
          </a:xfrm>
          <a:prstGeom prst="rect">
            <a:avLst/>
          </a:prstGeom>
          <a:noFill/>
          <a:ln w="76200">
            <a:solidFill>
              <a:srgbClr val="FFC000"/>
            </a:solidFill>
          </a:ln>
        </p:spPr>
      </p:pic>
    </p:spTree>
    <p:extLst>
      <p:ext uri="{BB962C8B-B14F-4D97-AF65-F5344CB8AC3E}">
        <p14:creationId xmlns:p14="http://schemas.microsoft.com/office/powerpoint/2010/main" val="197022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288067" y="941885"/>
            <a:ext cx="8470921" cy="509315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2315547" y="18555"/>
            <a:ext cx="7760651"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Финансовая грамотность</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500168" y="1287859"/>
            <a:ext cx="8046717" cy="4401205"/>
          </a:xfrm>
          <a:prstGeom prst="rect">
            <a:avLst/>
          </a:prstGeom>
          <a:noFill/>
        </p:spPr>
        <p:txBody>
          <a:bodyPr wrap="square" rtlCol="0">
            <a:spAutoFit/>
          </a:bodyPr>
          <a:lstStyle/>
          <a:p>
            <a:pPr marL="342900" indent="-342900" algn="just">
              <a:buFont typeface="+mj-lt"/>
              <a:buAutoNum type="arabicPeriod"/>
            </a:pPr>
            <a:r>
              <a:rPr lang="ru-RU" sz="2800" dirty="0" smtClean="0"/>
              <a:t>Знания </a:t>
            </a:r>
            <a:r>
              <a:rPr lang="ru-RU" sz="2800" dirty="0"/>
              <a:t>о том, как двигаться к денежному </a:t>
            </a:r>
            <a:r>
              <a:rPr lang="ru-RU" sz="2800" dirty="0" smtClean="0"/>
              <a:t>благополучию</a:t>
            </a:r>
          </a:p>
          <a:p>
            <a:pPr marL="342900" indent="-342900" algn="just">
              <a:buFont typeface="+mj-lt"/>
              <a:buAutoNum type="arabicPeriod"/>
            </a:pPr>
            <a:r>
              <a:rPr lang="ru-RU" sz="2800" dirty="0" smtClean="0"/>
              <a:t>Умение </a:t>
            </a:r>
            <a:r>
              <a:rPr lang="ru-RU" sz="2800" dirty="0"/>
              <a:t>справляться с кризисами и уменьшать уровень стресса, связанного с </a:t>
            </a:r>
            <a:r>
              <a:rPr lang="ru-RU" sz="2800" dirty="0" smtClean="0"/>
              <a:t>деньгами</a:t>
            </a:r>
          </a:p>
          <a:p>
            <a:pPr marL="342900" indent="-342900" algn="just">
              <a:buFont typeface="+mj-lt"/>
              <a:buAutoNum type="arabicPeriod"/>
            </a:pPr>
            <a:r>
              <a:rPr lang="ru-RU" sz="2800" dirty="0" smtClean="0"/>
              <a:t>Навыки пользования различными финансовыми продуктами</a:t>
            </a:r>
          </a:p>
          <a:p>
            <a:pPr marL="342900" indent="-342900" algn="just">
              <a:buFont typeface="+mj-lt"/>
              <a:buAutoNum type="arabicPeriod"/>
            </a:pPr>
            <a:r>
              <a:rPr lang="ru-RU" sz="2800" dirty="0" smtClean="0"/>
              <a:t>Формирование сбережений в соответствие с финансовыми целями</a:t>
            </a:r>
          </a:p>
          <a:p>
            <a:pPr marL="342900" indent="-342900" algn="just">
              <a:buFont typeface="+mj-lt"/>
              <a:buAutoNum type="arabicPeriod"/>
            </a:pPr>
            <a:r>
              <a:rPr lang="ru-RU" sz="2800" dirty="0" smtClean="0"/>
              <a:t>Знание </a:t>
            </a:r>
            <a:r>
              <a:rPr lang="ru-RU" sz="2800" dirty="0"/>
              <a:t>о финансовом мошенничестве и </a:t>
            </a:r>
            <a:r>
              <a:rPr lang="ru-RU" sz="2800" dirty="0" smtClean="0"/>
              <a:t>умение от него </a:t>
            </a:r>
            <a:r>
              <a:rPr lang="ru-RU" sz="2800" dirty="0"/>
              <a:t>защищаться</a:t>
            </a:r>
            <a:endParaRPr lang="ru-RU" sz="2800" dirty="0"/>
          </a:p>
        </p:txBody>
      </p:sp>
      <p:pic>
        <p:nvPicPr>
          <p:cNvPr id="8" name="Рисунок 7" descr="https://kartinkin.net/uploads/posts/2022-12/thumbs/1670323901_3-kartinkin-net-p-finansovaya-gramotnost-kartinki-krasivo-3.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5106">
            <a:off x="8991566" y="2701948"/>
            <a:ext cx="2833599" cy="1998301"/>
          </a:xfrm>
          <a:prstGeom prst="rect">
            <a:avLst/>
          </a:prstGeom>
          <a:noFill/>
          <a:ln w="76200">
            <a:solidFill>
              <a:srgbClr val="FFC000"/>
            </a:solidFill>
          </a:ln>
        </p:spPr>
      </p:pic>
    </p:spTree>
    <p:extLst>
      <p:ext uri="{BB962C8B-B14F-4D97-AF65-F5344CB8AC3E}">
        <p14:creationId xmlns:p14="http://schemas.microsoft.com/office/powerpoint/2010/main" val="300800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17286" y="986724"/>
            <a:ext cx="8470921" cy="509315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2583737" y="18555"/>
            <a:ext cx="7224285"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Креативное мышление</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567889" y="1506509"/>
            <a:ext cx="7969714" cy="3754874"/>
          </a:xfrm>
          <a:prstGeom prst="rect">
            <a:avLst/>
          </a:prstGeom>
          <a:noFill/>
        </p:spPr>
        <p:txBody>
          <a:bodyPr wrap="square" rtlCol="0">
            <a:spAutoFit/>
          </a:bodyPr>
          <a:lstStyle/>
          <a:p>
            <a:pPr marL="342900" indent="-342900" algn="just">
              <a:buFont typeface="+mj-lt"/>
              <a:buAutoNum type="arabicPeriod"/>
            </a:pPr>
            <a:r>
              <a:rPr lang="ru-RU" sz="3000" dirty="0" smtClean="0"/>
              <a:t>Умение использовать свое воображение для выработки и совершенствования идей</a:t>
            </a:r>
          </a:p>
          <a:p>
            <a:pPr marL="342900" indent="-342900" algn="just">
              <a:buFont typeface="+mj-lt"/>
              <a:buAutoNum type="arabicPeriod"/>
            </a:pPr>
            <a:r>
              <a:rPr lang="ru-RU" sz="3000" dirty="0" smtClean="0"/>
              <a:t>Формирование нового знания</a:t>
            </a:r>
          </a:p>
          <a:p>
            <a:pPr marL="342900" indent="-342900" algn="just">
              <a:buFont typeface="+mj-lt"/>
              <a:buAutoNum type="arabicPeriod"/>
            </a:pPr>
            <a:r>
              <a:rPr lang="ru-RU" sz="3000" dirty="0" smtClean="0"/>
              <a:t>Решение задач, с которыми не сталкивался раньше</a:t>
            </a:r>
          </a:p>
          <a:p>
            <a:pPr marL="342900" indent="-342900" algn="just">
              <a:buFont typeface="+mj-lt"/>
              <a:buAutoNum type="arabicPeriod"/>
            </a:pPr>
            <a:r>
              <a:rPr lang="ru-RU" sz="3000" dirty="0" smtClean="0"/>
              <a:t>Критическое осмысление своих разработок, совершенствование их </a:t>
            </a:r>
          </a:p>
          <a:p>
            <a:pPr marL="342900" indent="-342900" algn="just">
              <a:buFont typeface="+mj-lt"/>
              <a:buAutoNum type="arabicPeriod"/>
            </a:pPr>
            <a:endParaRPr lang="ru-RU" sz="2800" dirty="0"/>
          </a:p>
        </p:txBody>
      </p:sp>
      <p:pic>
        <p:nvPicPr>
          <p:cNvPr id="9" name="Рисунок 8" descr="https://i01.fotocdn.net/s124/5a3b8085d2ebcb71/public_pin_l/283242174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8732">
            <a:off x="8924996" y="2553539"/>
            <a:ext cx="2959031" cy="1959522"/>
          </a:xfrm>
          <a:prstGeom prst="rect">
            <a:avLst/>
          </a:prstGeom>
          <a:noFill/>
          <a:ln w="76200">
            <a:solidFill>
              <a:srgbClr val="FFC000"/>
            </a:solidFill>
          </a:ln>
        </p:spPr>
      </p:pic>
    </p:spTree>
    <p:extLst>
      <p:ext uri="{BB962C8B-B14F-4D97-AF65-F5344CB8AC3E}">
        <p14:creationId xmlns:p14="http://schemas.microsoft.com/office/powerpoint/2010/main" val="3965455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17286" y="986724"/>
            <a:ext cx="8470921" cy="5093155"/>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343261" y="18555"/>
            <a:ext cx="11705256"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Уровни функциональной грамотности</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567889" y="1001317"/>
            <a:ext cx="7969714" cy="5293757"/>
          </a:xfrm>
          <a:prstGeom prst="rect">
            <a:avLst/>
          </a:prstGeom>
          <a:noFill/>
        </p:spPr>
        <p:txBody>
          <a:bodyPr wrap="square" rtlCol="0">
            <a:spAutoFit/>
          </a:bodyPr>
          <a:lstStyle/>
          <a:p>
            <a:pPr marL="457200" indent="-457200" fontAlgn="base">
              <a:buFont typeface="Courier New" panose="02070309020205020404" pitchFamily="49" charset="0"/>
              <a:buChar char="o"/>
            </a:pPr>
            <a:r>
              <a:rPr lang="ru-RU" sz="3100" dirty="0"/>
              <a:t>узнавание, воспроизводство и </a:t>
            </a:r>
            <a:r>
              <a:rPr lang="ru-RU" sz="3100" dirty="0" smtClean="0"/>
              <a:t>понимание</a:t>
            </a:r>
            <a:endParaRPr lang="ru-RU" sz="3100" dirty="0"/>
          </a:p>
          <a:p>
            <a:pPr marL="457200" indent="-457200" fontAlgn="base">
              <a:buFont typeface="Courier New" panose="02070309020205020404" pitchFamily="49" charset="0"/>
              <a:buChar char="o"/>
            </a:pPr>
            <a:r>
              <a:rPr lang="ru-RU" sz="3100" dirty="0" smtClean="0"/>
              <a:t>понимание </a:t>
            </a:r>
            <a:r>
              <a:rPr lang="ru-RU" sz="3100" dirty="0"/>
              <a:t>и </a:t>
            </a:r>
            <a:r>
              <a:rPr lang="ru-RU" sz="3100" dirty="0" smtClean="0"/>
              <a:t>применение</a:t>
            </a:r>
            <a:endParaRPr lang="ru-RU" sz="3100" dirty="0"/>
          </a:p>
          <a:p>
            <a:pPr marL="457200" indent="-457200" fontAlgn="base">
              <a:buFont typeface="Courier New" panose="02070309020205020404" pitchFamily="49" charset="0"/>
              <a:buChar char="o"/>
            </a:pPr>
            <a:r>
              <a:rPr lang="ru-RU" sz="3100" dirty="0" smtClean="0"/>
              <a:t>решение </a:t>
            </a:r>
            <a:r>
              <a:rPr lang="ru-RU" sz="3100" dirty="0"/>
              <a:t>проблем на основе анализа и синтеза информации в контексте предметного </a:t>
            </a:r>
            <a:r>
              <a:rPr lang="ru-RU" sz="3100" dirty="0" smtClean="0"/>
              <a:t>знания</a:t>
            </a:r>
            <a:endParaRPr lang="ru-RU" sz="3100" dirty="0"/>
          </a:p>
          <a:p>
            <a:pPr marL="457200" indent="-457200" fontAlgn="base">
              <a:buFont typeface="Courier New" panose="02070309020205020404" pitchFamily="49" charset="0"/>
              <a:buChar char="o"/>
            </a:pPr>
            <a:r>
              <a:rPr lang="ru-RU" sz="3100" dirty="0" smtClean="0"/>
              <a:t>решение </a:t>
            </a:r>
            <a:r>
              <a:rPr lang="ru-RU" sz="3100" dirty="0"/>
              <a:t>проблем в контексте окружающей </a:t>
            </a:r>
            <a:r>
              <a:rPr lang="ru-RU" sz="3100" dirty="0" smtClean="0"/>
              <a:t>действительности</a:t>
            </a:r>
            <a:endParaRPr lang="ru-RU" sz="3100" dirty="0"/>
          </a:p>
          <a:p>
            <a:pPr marL="457200" indent="-457200" fontAlgn="base">
              <a:buFont typeface="Courier New" panose="02070309020205020404" pitchFamily="49" charset="0"/>
              <a:buChar char="o"/>
            </a:pPr>
            <a:r>
              <a:rPr lang="ru-RU" sz="3100" dirty="0" smtClean="0"/>
              <a:t>готовность </a:t>
            </a:r>
            <a:r>
              <a:rPr lang="ru-RU" sz="3100" dirty="0"/>
              <a:t>действовать в условиях многозадачности, неопределенности в контексте окружающей </a:t>
            </a:r>
            <a:r>
              <a:rPr lang="ru-RU" sz="3100" dirty="0" smtClean="0"/>
              <a:t>действительности</a:t>
            </a:r>
            <a:endParaRPr lang="ru-RU" sz="3100" dirty="0"/>
          </a:p>
          <a:p>
            <a:pPr algn="just"/>
            <a:endParaRPr lang="ru-RU" sz="2800" dirty="0"/>
          </a:p>
        </p:txBody>
      </p:sp>
      <p:pic>
        <p:nvPicPr>
          <p:cNvPr id="8" name="Picture 2" descr="https://cdn2.vectorstock.com/i/1000x1000/28/46/red-apple-tree-pencil-with-education-symbols-vector-475284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029"/>
          <a:stretch/>
        </p:blipFill>
        <p:spPr bwMode="auto">
          <a:xfrm rot="1112801">
            <a:off x="8223532" y="2248452"/>
            <a:ext cx="3405032" cy="3196541"/>
          </a:xfrm>
          <a:prstGeom prst="rect">
            <a:avLst/>
          </a:prstGeom>
          <a:noFill/>
          <a:ln w="76200">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970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Уильям Штраус и Нил </a:t>
            </a:r>
            <a:r>
              <a:rPr lang="ru-RU" b="1" dirty="0" err="1" smtClean="0">
                <a:solidFill>
                  <a:schemeClr val="bg1"/>
                </a:solidFill>
              </a:rPr>
              <a:t>Хоув</a:t>
            </a:r>
            <a:endParaRPr lang="ru-RU" b="1" dirty="0">
              <a:solidFill>
                <a:schemeClr val="bg1"/>
              </a:solidFill>
            </a:endParaRPr>
          </a:p>
        </p:txBody>
      </p:sp>
      <p:sp>
        <p:nvSpPr>
          <p:cNvPr id="2" name="Прямоугольник 1"/>
          <p:cNvSpPr/>
          <p:nvPr/>
        </p:nvSpPr>
        <p:spPr>
          <a:xfrm>
            <a:off x="2800164" y="289450"/>
            <a:ext cx="5742598" cy="923330"/>
          </a:xfrm>
          <a:prstGeom prst="rect">
            <a:avLst/>
          </a:prstGeom>
          <a:noFill/>
        </p:spPr>
        <p:txBody>
          <a:bodyPr wrap="none" lIns="91440" tIns="45720" rIns="91440" bIns="45720">
            <a:spAutoFit/>
          </a:bodyPr>
          <a:lstStyle/>
          <a:p>
            <a:pPr algn="ctr"/>
            <a:r>
              <a:rPr lang="ru-RU" sz="5400" b="1" cap="none" spc="0" dirty="0" smtClean="0">
                <a:ln w="12700" cmpd="sng">
                  <a:solidFill>
                    <a:schemeClr val="accent2">
                      <a:lumMod val="50000"/>
                    </a:schemeClr>
                  </a:solidFill>
                  <a:prstDash val="solid"/>
                </a:ln>
                <a:solidFill>
                  <a:schemeClr val="accent2">
                    <a:lumMod val="75000"/>
                  </a:schemeClr>
                </a:solidFill>
                <a:effectLst/>
              </a:rPr>
              <a:t>Теория поколений</a:t>
            </a:r>
            <a:endParaRPr lang="ru-RU" sz="5400" b="1" cap="none" spc="0" dirty="0">
              <a:ln w="12700" cmpd="sng">
                <a:solidFill>
                  <a:schemeClr val="accent2">
                    <a:lumMod val="50000"/>
                  </a:schemeClr>
                </a:solidFill>
                <a:prstDash val="solid"/>
              </a:ln>
              <a:solidFill>
                <a:schemeClr val="accent2">
                  <a:lumMod val="75000"/>
                </a:schemeClr>
              </a:solidFill>
              <a:effectLst/>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378824494"/>
              </p:ext>
            </p:extLst>
          </p:nvPr>
        </p:nvGraphicFramePr>
        <p:xfrm>
          <a:off x="1306286" y="1616531"/>
          <a:ext cx="9098623" cy="3540483"/>
        </p:xfrm>
        <a:graphic>
          <a:graphicData uri="http://schemas.openxmlformats.org/drawingml/2006/table">
            <a:tbl>
              <a:tblPr firstRow="1" bandRow="1">
                <a:tableStyleId>{ED083AE6-46FA-4A59-8FB0-9F97EB10719F}</a:tableStyleId>
              </a:tblPr>
              <a:tblGrid>
                <a:gridCol w="5739407">
                  <a:extLst>
                    <a:ext uri="{9D8B030D-6E8A-4147-A177-3AD203B41FA5}">
                      <a16:colId xmlns="" xmlns:a16="http://schemas.microsoft.com/office/drawing/2014/main" val="682558635"/>
                    </a:ext>
                  </a:extLst>
                </a:gridCol>
                <a:gridCol w="3359216">
                  <a:extLst>
                    <a:ext uri="{9D8B030D-6E8A-4147-A177-3AD203B41FA5}">
                      <a16:colId xmlns="" xmlns:a16="http://schemas.microsoft.com/office/drawing/2014/main" val="3290602270"/>
                    </a:ext>
                  </a:extLst>
                </a:gridCol>
              </a:tblGrid>
              <a:tr h="693532">
                <a:tc>
                  <a:txBody>
                    <a:bodyPr/>
                    <a:lstStyle/>
                    <a:p>
                      <a:pPr algn="ctr"/>
                      <a:r>
                        <a:rPr lang="ru-RU" sz="2400" dirty="0" smtClean="0">
                          <a:solidFill>
                            <a:schemeClr val="tx1"/>
                          </a:solidFill>
                        </a:rPr>
                        <a:t>Величайшее </a:t>
                      </a:r>
                      <a:r>
                        <a:rPr lang="ru-RU" sz="2400" b="0" dirty="0" smtClean="0">
                          <a:solidFill>
                            <a:schemeClr val="tx1"/>
                          </a:solidFill>
                        </a:rPr>
                        <a:t>поколение</a:t>
                      </a:r>
                      <a:endParaRPr lang="ru-RU" sz="2400" b="0" dirty="0">
                        <a:solidFill>
                          <a:schemeClr val="tx1"/>
                        </a:solidFill>
                      </a:endParaRPr>
                    </a:p>
                  </a:txBody>
                  <a:tcPr anchor="ctr"/>
                </a:tc>
                <a:tc>
                  <a:txBody>
                    <a:bodyPr/>
                    <a:lstStyle/>
                    <a:p>
                      <a:pPr algn="ctr"/>
                      <a:r>
                        <a:rPr lang="ru-RU" sz="2400" dirty="0" smtClean="0">
                          <a:solidFill>
                            <a:schemeClr val="tx1"/>
                          </a:solidFill>
                        </a:rPr>
                        <a:t>1901-1925</a:t>
                      </a:r>
                      <a:endParaRPr lang="ru-RU" sz="2400" dirty="0">
                        <a:solidFill>
                          <a:schemeClr val="tx1"/>
                        </a:solidFill>
                      </a:endParaRPr>
                    </a:p>
                  </a:txBody>
                  <a:tcPr anchor="ctr"/>
                </a:tc>
                <a:extLst>
                  <a:ext uri="{0D108BD9-81ED-4DB2-BD59-A6C34878D82A}">
                    <a16:rowId xmlns="" xmlns:a16="http://schemas.microsoft.com/office/drawing/2014/main" val="948065100"/>
                  </a:ext>
                </a:extLst>
              </a:tr>
              <a:tr h="474667">
                <a:tc>
                  <a:txBody>
                    <a:bodyPr/>
                    <a:lstStyle/>
                    <a:p>
                      <a:pPr algn="ctr"/>
                      <a:r>
                        <a:rPr lang="ru-RU" sz="2400" b="1" dirty="0" smtClean="0"/>
                        <a:t>Молчаливое</a:t>
                      </a:r>
                      <a:r>
                        <a:rPr lang="ru-RU" sz="2400" dirty="0" smtClean="0"/>
                        <a:t> поколение</a:t>
                      </a:r>
                      <a:endParaRPr lang="ru-RU" sz="2400" dirty="0"/>
                    </a:p>
                  </a:txBody>
                  <a:tcPr/>
                </a:tc>
                <a:tc>
                  <a:txBody>
                    <a:bodyPr/>
                    <a:lstStyle/>
                    <a:p>
                      <a:pPr algn="ctr"/>
                      <a:r>
                        <a:rPr lang="ru-RU" sz="2400" b="1" dirty="0" smtClean="0"/>
                        <a:t>1925-1944</a:t>
                      </a:r>
                      <a:endParaRPr lang="ru-RU" sz="2400" b="1" dirty="0"/>
                    </a:p>
                  </a:txBody>
                  <a:tcPr/>
                </a:tc>
                <a:extLst>
                  <a:ext uri="{0D108BD9-81ED-4DB2-BD59-A6C34878D82A}">
                    <a16:rowId xmlns="" xmlns:a16="http://schemas.microsoft.com/office/drawing/2014/main" val="607808915"/>
                  </a:ext>
                </a:extLst>
              </a:tr>
              <a:tr h="474667">
                <a:tc>
                  <a:txBody>
                    <a:bodyPr/>
                    <a:lstStyle/>
                    <a:p>
                      <a:pPr algn="ctr"/>
                      <a:r>
                        <a:rPr lang="ru-RU" sz="2400" dirty="0" smtClean="0"/>
                        <a:t>Поколение </a:t>
                      </a:r>
                      <a:r>
                        <a:rPr lang="ru-RU" sz="2400" b="1" dirty="0" smtClean="0"/>
                        <a:t>бэби-</a:t>
                      </a:r>
                      <a:r>
                        <a:rPr lang="ru-RU" sz="2400" b="1" dirty="0" err="1" smtClean="0"/>
                        <a:t>бумеров</a:t>
                      </a:r>
                      <a:endParaRPr lang="ru-RU" sz="2400" b="1" dirty="0"/>
                    </a:p>
                  </a:txBody>
                  <a:tcPr/>
                </a:tc>
                <a:tc>
                  <a:txBody>
                    <a:bodyPr/>
                    <a:lstStyle/>
                    <a:p>
                      <a:pPr algn="ctr"/>
                      <a:r>
                        <a:rPr lang="ru-RU" sz="2400" b="1" dirty="0" smtClean="0"/>
                        <a:t>1944-1967</a:t>
                      </a:r>
                      <a:endParaRPr lang="ru-RU" sz="2400" b="1" dirty="0"/>
                    </a:p>
                  </a:txBody>
                  <a:tcPr/>
                </a:tc>
                <a:extLst>
                  <a:ext uri="{0D108BD9-81ED-4DB2-BD59-A6C34878D82A}">
                    <a16:rowId xmlns="" xmlns:a16="http://schemas.microsoft.com/office/drawing/2014/main" val="1835563812"/>
                  </a:ext>
                </a:extLst>
              </a:tr>
              <a:tr h="473616">
                <a:tc>
                  <a:txBody>
                    <a:bodyPr/>
                    <a:lstStyle/>
                    <a:p>
                      <a:pPr algn="ctr"/>
                      <a:r>
                        <a:rPr lang="ru-RU" sz="2400" dirty="0" smtClean="0"/>
                        <a:t>Поколение </a:t>
                      </a:r>
                      <a:r>
                        <a:rPr lang="en-US" sz="2400" b="1" dirty="0" smtClean="0"/>
                        <a:t>X</a:t>
                      </a:r>
                      <a:endParaRPr lang="ru-RU" sz="2400" b="1" dirty="0"/>
                    </a:p>
                  </a:txBody>
                  <a:tcPr/>
                </a:tc>
                <a:tc>
                  <a:txBody>
                    <a:bodyPr/>
                    <a:lstStyle/>
                    <a:p>
                      <a:pPr algn="ctr"/>
                      <a:r>
                        <a:rPr lang="ru-RU" sz="2400" b="1" dirty="0" smtClean="0"/>
                        <a:t>1967-1984</a:t>
                      </a:r>
                      <a:endParaRPr lang="ru-RU" sz="2400" b="1" dirty="0"/>
                    </a:p>
                  </a:txBody>
                  <a:tcPr/>
                </a:tc>
                <a:extLst>
                  <a:ext uri="{0D108BD9-81ED-4DB2-BD59-A6C34878D82A}">
                    <a16:rowId xmlns="" xmlns:a16="http://schemas.microsoft.com/office/drawing/2014/main" val="2757153322"/>
                  </a:ext>
                </a:extLst>
              </a:tr>
              <a:tr h="474667">
                <a:tc>
                  <a:txBody>
                    <a:bodyPr/>
                    <a:lstStyle/>
                    <a:p>
                      <a:pPr algn="ctr"/>
                      <a:r>
                        <a:rPr lang="ru-RU" sz="2400" dirty="0" smtClean="0"/>
                        <a:t>Поколение </a:t>
                      </a:r>
                      <a:r>
                        <a:rPr lang="en-US" sz="2400" dirty="0" smtClean="0"/>
                        <a:t>Y</a:t>
                      </a:r>
                      <a:r>
                        <a:rPr lang="ru-RU" sz="2400" dirty="0" smtClean="0"/>
                        <a:t> - </a:t>
                      </a:r>
                      <a:r>
                        <a:rPr lang="ru-RU" sz="2400" b="1" dirty="0" smtClean="0"/>
                        <a:t>миллениалы</a:t>
                      </a:r>
                      <a:endParaRPr lang="ru-RU" sz="2400" b="1" dirty="0"/>
                    </a:p>
                  </a:txBody>
                  <a:tcPr/>
                </a:tc>
                <a:tc>
                  <a:txBody>
                    <a:bodyPr/>
                    <a:lstStyle/>
                    <a:p>
                      <a:pPr algn="ctr"/>
                      <a:r>
                        <a:rPr lang="ru-RU" sz="2400" b="1" dirty="0" smtClean="0"/>
                        <a:t>1984-2000</a:t>
                      </a:r>
                      <a:endParaRPr lang="ru-RU" sz="2400" b="1" dirty="0"/>
                    </a:p>
                  </a:txBody>
                  <a:tcPr/>
                </a:tc>
                <a:extLst>
                  <a:ext uri="{0D108BD9-81ED-4DB2-BD59-A6C34878D82A}">
                    <a16:rowId xmlns="" xmlns:a16="http://schemas.microsoft.com/office/drawing/2014/main" val="398963680"/>
                  </a:ext>
                </a:extLst>
              </a:tr>
              <a:tr h="474667">
                <a:tc>
                  <a:txBody>
                    <a:bodyPr/>
                    <a:lstStyle/>
                    <a:p>
                      <a:pPr algn="ctr"/>
                      <a:r>
                        <a:rPr lang="ru-RU" sz="2400" dirty="0" smtClean="0"/>
                        <a:t>Поколение </a:t>
                      </a:r>
                      <a:r>
                        <a:rPr lang="en-US" sz="2400" dirty="0" smtClean="0"/>
                        <a:t>Z</a:t>
                      </a:r>
                      <a:r>
                        <a:rPr lang="ru-RU" sz="2400" dirty="0" smtClean="0"/>
                        <a:t> - </a:t>
                      </a:r>
                      <a:r>
                        <a:rPr lang="ru-RU" sz="2400" b="1" dirty="0" smtClean="0"/>
                        <a:t>зуммеры</a:t>
                      </a:r>
                      <a:endParaRPr lang="ru-RU" sz="2400" b="1" dirty="0"/>
                    </a:p>
                  </a:txBody>
                  <a:tcPr/>
                </a:tc>
                <a:tc>
                  <a:txBody>
                    <a:bodyPr/>
                    <a:lstStyle/>
                    <a:p>
                      <a:pPr algn="ctr"/>
                      <a:r>
                        <a:rPr lang="ru-RU" sz="2400" b="1" dirty="0" smtClean="0"/>
                        <a:t>2000-2015</a:t>
                      </a:r>
                      <a:endParaRPr lang="ru-RU" sz="2400" b="1" dirty="0"/>
                    </a:p>
                  </a:txBody>
                  <a:tcPr/>
                </a:tc>
                <a:extLst>
                  <a:ext uri="{0D108BD9-81ED-4DB2-BD59-A6C34878D82A}">
                    <a16:rowId xmlns="" xmlns:a16="http://schemas.microsoft.com/office/drawing/2014/main" val="794885349"/>
                  </a:ext>
                </a:extLst>
              </a:tr>
              <a:tr h="474667">
                <a:tc>
                  <a:txBody>
                    <a:bodyPr/>
                    <a:lstStyle/>
                    <a:p>
                      <a:pPr algn="ctr"/>
                      <a:r>
                        <a:rPr lang="ru-RU" sz="2400" dirty="0" smtClean="0"/>
                        <a:t>Поколение </a:t>
                      </a:r>
                      <a:r>
                        <a:rPr lang="en-US" sz="2400" dirty="0" smtClean="0"/>
                        <a:t>A</a:t>
                      </a:r>
                      <a:r>
                        <a:rPr lang="en-US" sz="2400" baseline="0" dirty="0" smtClean="0"/>
                        <a:t> - </a:t>
                      </a:r>
                      <a:r>
                        <a:rPr lang="ru-RU" sz="2400" b="1" baseline="0" dirty="0" smtClean="0"/>
                        <a:t>альфа</a:t>
                      </a:r>
                      <a:endParaRPr lang="ru-RU" sz="2400" b="1" dirty="0"/>
                    </a:p>
                  </a:txBody>
                  <a:tcPr/>
                </a:tc>
                <a:tc>
                  <a:txBody>
                    <a:bodyPr/>
                    <a:lstStyle/>
                    <a:p>
                      <a:pPr algn="ctr"/>
                      <a:r>
                        <a:rPr lang="ru-RU" sz="2400" b="1" dirty="0" smtClean="0"/>
                        <a:t>С 2015</a:t>
                      </a:r>
                      <a:endParaRPr lang="ru-RU" sz="2400" b="1" dirty="0"/>
                    </a:p>
                  </a:txBody>
                  <a:tcPr/>
                </a:tc>
                <a:extLst>
                  <a:ext uri="{0D108BD9-81ED-4DB2-BD59-A6C34878D82A}">
                    <a16:rowId xmlns="" xmlns:a16="http://schemas.microsoft.com/office/drawing/2014/main" val="1053095744"/>
                  </a:ext>
                </a:extLst>
              </a:tr>
            </a:tbl>
          </a:graphicData>
        </a:graphic>
      </p:graphicFrame>
    </p:spTree>
    <p:extLst>
      <p:ext uri="{BB962C8B-B14F-4D97-AF65-F5344CB8AC3E}">
        <p14:creationId xmlns:p14="http://schemas.microsoft.com/office/powerpoint/2010/main" val="33969036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5" name="TextBox 4"/>
          <p:cNvSpPr txBox="1"/>
          <p:nvPr/>
        </p:nvSpPr>
        <p:spPr>
          <a:xfrm>
            <a:off x="832752" y="98700"/>
            <a:ext cx="11005457" cy="6771084"/>
          </a:xfrm>
          <a:prstGeom prst="rect">
            <a:avLst/>
          </a:prstGeom>
          <a:noFill/>
        </p:spPr>
        <p:txBody>
          <a:bodyPr wrap="square" rtlCol="0">
            <a:spAutoFit/>
          </a:bodyPr>
          <a:lstStyle/>
          <a:p>
            <a:r>
              <a:rPr lang="ru-RU" sz="5000" b="1" dirty="0" smtClean="0">
                <a:solidFill>
                  <a:schemeClr val="accent2">
                    <a:lumMod val="50000"/>
                  </a:schemeClr>
                </a:solidFill>
                <a:effectLst>
                  <a:outerShdw blurRad="38100" dist="38100" dir="2700000" algn="tl">
                    <a:srgbClr val="000000">
                      <a:alpha val="43137"/>
                    </a:srgbClr>
                  </a:outerShdw>
                </a:effectLst>
              </a:rPr>
              <a:t>Поколение альфа?</a:t>
            </a:r>
          </a:p>
          <a:p>
            <a:pPr marL="742950" indent="-742950">
              <a:buFont typeface="+mj-lt"/>
              <a:buAutoNum type="arabicPeriod"/>
            </a:pPr>
            <a:r>
              <a:rPr lang="ru-RU" sz="3100" dirty="0" smtClean="0"/>
              <a:t>Виртуальная реальность не менее ценна, чем физическая</a:t>
            </a:r>
          </a:p>
          <a:p>
            <a:pPr marL="742950" indent="-742950">
              <a:buFont typeface="+mj-lt"/>
              <a:buAutoNum type="arabicPeriod"/>
            </a:pPr>
            <a:r>
              <a:rPr lang="ru-RU" sz="3100" dirty="0" smtClean="0"/>
              <a:t>Многозадачны, будут учиться, если им это интересно</a:t>
            </a:r>
          </a:p>
          <a:p>
            <a:pPr marL="742950" indent="-742950">
              <a:buFont typeface="+mj-lt"/>
              <a:buAutoNum type="arabicPeriod"/>
            </a:pPr>
            <a:r>
              <a:rPr lang="ru-RU" sz="3100" dirty="0" smtClean="0"/>
              <a:t>Готовы к диалогу, но не к нравоучениям</a:t>
            </a:r>
          </a:p>
          <a:p>
            <a:pPr marL="742950" indent="-742950">
              <a:buFont typeface="+mj-lt"/>
              <a:buAutoNum type="arabicPeriod"/>
            </a:pPr>
            <a:r>
              <a:rPr lang="ru-RU" sz="3100" dirty="0" smtClean="0"/>
              <a:t>Их не наказывают, а награждают</a:t>
            </a:r>
          </a:p>
          <a:p>
            <a:pPr marL="742950" indent="-742950">
              <a:buFont typeface="+mj-lt"/>
              <a:buAutoNum type="arabicPeriod"/>
            </a:pPr>
            <a:r>
              <a:rPr lang="ru-RU" sz="3100" dirty="0" smtClean="0"/>
              <a:t>Они эрудированны, быстро соображают, но при этом не помнят ни терминов, ни дат</a:t>
            </a:r>
          </a:p>
          <a:p>
            <a:pPr marL="742950" indent="-742950">
              <a:buFont typeface="+mj-lt"/>
              <a:buAutoNum type="arabicPeriod"/>
            </a:pPr>
            <a:r>
              <a:rPr lang="ru-RU" sz="3100" dirty="0" smtClean="0"/>
              <a:t>Им важно не знать, а понимать, где искать информацию</a:t>
            </a:r>
          </a:p>
          <a:p>
            <a:pPr marL="742950" indent="-742950">
              <a:buFont typeface="+mj-lt"/>
              <a:buAutoNum type="arabicPeriod"/>
            </a:pPr>
            <a:r>
              <a:rPr lang="ru-RU" sz="3100" dirty="0" smtClean="0"/>
              <a:t>Они не могут долго концентрироваться на одном</a:t>
            </a:r>
          </a:p>
          <a:p>
            <a:pPr marL="742950" indent="-742950">
              <a:buFont typeface="+mj-lt"/>
              <a:buAutoNum type="arabicPeriod"/>
            </a:pPr>
            <a:r>
              <a:rPr lang="ru-RU" sz="3100" dirty="0" smtClean="0"/>
              <a:t>Очень ценят персонализацию и индивидуальный подход</a:t>
            </a:r>
          </a:p>
          <a:p>
            <a:pPr marL="742950" indent="-742950">
              <a:buFont typeface="+mj-lt"/>
              <a:buAutoNum type="arabicPeriod"/>
            </a:pPr>
            <a:r>
              <a:rPr lang="ru-RU" sz="3100" dirty="0" smtClean="0"/>
              <a:t>Они тонко чувствуют </a:t>
            </a:r>
            <a:r>
              <a:rPr lang="ru-RU" sz="3100" dirty="0" err="1" smtClean="0"/>
              <a:t>фальш</a:t>
            </a:r>
            <a:endParaRPr lang="ru-RU" sz="3100" dirty="0" smtClean="0"/>
          </a:p>
          <a:p>
            <a:pPr marL="742950" indent="-742950">
              <a:buFont typeface="+mj-lt"/>
              <a:buAutoNum type="arabicPeriod"/>
            </a:pPr>
            <a:r>
              <a:rPr lang="ru-RU" sz="3100" dirty="0" smtClean="0"/>
              <a:t>Они лучше ладят с родителями</a:t>
            </a:r>
          </a:p>
          <a:p>
            <a:pPr marL="742950" indent="-742950">
              <a:buFont typeface="+mj-lt"/>
              <a:buAutoNum type="arabicPeriod"/>
            </a:pPr>
            <a:endParaRPr lang="ru-RU" sz="3200" dirty="0" smtClean="0"/>
          </a:p>
        </p:txBody>
      </p:sp>
    </p:spTree>
    <p:extLst>
      <p:ext uri="{BB962C8B-B14F-4D97-AF65-F5344CB8AC3E}">
        <p14:creationId xmlns:p14="http://schemas.microsoft.com/office/powerpoint/2010/main" val="428280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pic>
        <p:nvPicPr>
          <p:cNvPr id="6" name="Рисунок 5" descr="https://kartinkin.net/uploads/posts/2022-02/1646035133_36-kartinkin-net-p-obuchenie-kartinki-dlya-prezentatsii-38.png">
            <a:hlinkClick r:id="rId2" action="ppaction://hlinkfile"/>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1090" y="932233"/>
            <a:ext cx="7355664" cy="5471679"/>
          </a:xfrm>
          <a:prstGeom prst="rect">
            <a:avLst/>
          </a:prstGeom>
          <a:noFill/>
          <a:ln>
            <a:noFill/>
          </a:ln>
        </p:spPr>
      </p:pic>
      <p:sp>
        <p:nvSpPr>
          <p:cNvPr id="7" name="Прямоугольник 6"/>
          <p:cNvSpPr/>
          <p:nvPr/>
        </p:nvSpPr>
        <p:spPr>
          <a:xfrm>
            <a:off x="2511090" y="135446"/>
            <a:ext cx="6763518" cy="923330"/>
          </a:xfrm>
          <a:prstGeom prst="rect">
            <a:avLst/>
          </a:prstGeom>
          <a:noFill/>
        </p:spPr>
        <p:txBody>
          <a:bodyPr wrap="none" lIns="91440" tIns="45720" rIns="91440" bIns="45720">
            <a:spAutoFit/>
          </a:bodyPr>
          <a:lstStyle/>
          <a:p>
            <a:pPr algn="ctr"/>
            <a:r>
              <a:rPr lang="ru-RU" sz="5400" b="1" cap="none" spc="0" dirty="0" smtClean="0">
                <a:ln w="12700" cmpd="sng">
                  <a:solidFill>
                    <a:schemeClr val="accent2">
                      <a:lumMod val="50000"/>
                    </a:schemeClr>
                  </a:solidFill>
                  <a:prstDash val="solid"/>
                </a:ln>
                <a:solidFill>
                  <a:schemeClr val="accent2">
                    <a:lumMod val="75000"/>
                  </a:schemeClr>
                </a:solidFill>
                <a:effectLst/>
              </a:rPr>
              <a:t>Методы и технологии</a:t>
            </a:r>
            <a:endParaRPr lang="ru-RU" sz="5400" b="1" cap="none" spc="0" dirty="0">
              <a:ln w="12700" cmpd="sng">
                <a:solidFill>
                  <a:schemeClr val="accent2">
                    <a:lumMod val="50000"/>
                  </a:schemeClr>
                </a:solidFill>
                <a:prstDash val="solid"/>
              </a:ln>
              <a:solidFill>
                <a:schemeClr val="accent2">
                  <a:lumMod val="75000"/>
                </a:schemeClr>
              </a:solidFill>
              <a:effectLst/>
            </a:endParaRPr>
          </a:p>
        </p:txBody>
      </p:sp>
    </p:spTree>
    <p:extLst>
      <p:ext uri="{BB962C8B-B14F-4D97-AF65-F5344CB8AC3E}">
        <p14:creationId xmlns:p14="http://schemas.microsoft.com/office/powerpoint/2010/main" val="3087722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26571" y="1045029"/>
            <a:ext cx="7458874" cy="50903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1409796" y="0"/>
            <a:ext cx="9572109"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Прикладные методы обучения</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326571" y="1094014"/>
            <a:ext cx="7458874" cy="5447645"/>
          </a:xfrm>
          <a:prstGeom prst="rect">
            <a:avLst/>
          </a:prstGeom>
          <a:noFill/>
        </p:spPr>
        <p:txBody>
          <a:bodyPr wrap="square" rtlCol="0">
            <a:spAutoFit/>
          </a:bodyPr>
          <a:lstStyle/>
          <a:p>
            <a:pPr algn="ctr"/>
            <a:r>
              <a:rPr lang="ru-RU" sz="2600" b="1" dirty="0" smtClean="0">
                <a:effectLst>
                  <a:outerShdw blurRad="38100" dist="38100" dir="2700000" algn="tl">
                    <a:srgbClr val="000000">
                      <a:alpha val="43137"/>
                    </a:srgbClr>
                  </a:outerShdw>
                </a:effectLst>
              </a:rPr>
              <a:t>Ложная альтернатива (прием ТРИЗ)</a:t>
            </a:r>
          </a:p>
          <a:p>
            <a:pPr algn="ctr"/>
            <a:endParaRPr lang="ru-RU" sz="2600" dirty="0" smtClean="0">
              <a:effectLst>
                <a:outerShdw blurRad="38100" dist="38100" dir="2700000" algn="tl">
                  <a:srgbClr val="000000">
                    <a:alpha val="43137"/>
                  </a:srgbClr>
                </a:outerShdw>
              </a:effectLst>
            </a:endParaRPr>
          </a:p>
          <a:p>
            <a:pPr algn="ctr"/>
            <a:r>
              <a:rPr lang="ru-RU" sz="2600" dirty="0" smtClean="0"/>
              <a:t>Педагог уводит внимание в сторону. Ни один из предложенных вариантов не является верным</a:t>
            </a:r>
          </a:p>
          <a:p>
            <a:pPr algn="ctr"/>
            <a:endParaRPr lang="ru-RU" sz="2600" dirty="0" smtClean="0"/>
          </a:p>
          <a:p>
            <a:pPr marL="342900" indent="-342900">
              <a:buFont typeface="+mj-lt"/>
              <a:buAutoNum type="arabicPeriod"/>
            </a:pPr>
            <a:r>
              <a:rPr lang="ru-RU" sz="2600" dirty="0" smtClean="0"/>
              <a:t>Сколько будет 8+4: 11 или 13?</a:t>
            </a:r>
          </a:p>
          <a:p>
            <a:pPr marL="342900" indent="-342900">
              <a:buFont typeface="+mj-lt"/>
              <a:buAutoNum type="arabicPeriod"/>
            </a:pPr>
            <a:r>
              <a:rPr lang="ru-RU" sz="2600" dirty="0" smtClean="0"/>
              <a:t>Что растет на березе – яблоки или груши?</a:t>
            </a:r>
          </a:p>
          <a:p>
            <a:pPr marL="342900" indent="-342900">
              <a:buFont typeface="+mj-lt"/>
              <a:buAutoNum type="arabicPeriod"/>
            </a:pPr>
            <a:r>
              <a:rPr lang="ru-RU" sz="2600" dirty="0" smtClean="0"/>
              <a:t>Слово «часы» пишется правильно – «чесы» или «</a:t>
            </a:r>
            <a:r>
              <a:rPr lang="ru-RU" sz="2600" dirty="0" err="1"/>
              <a:t>ч</a:t>
            </a:r>
            <a:r>
              <a:rPr lang="ru-RU" sz="2600" dirty="0" err="1" smtClean="0"/>
              <a:t>исы</a:t>
            </a:r>
            <a:r>
              <a:rPr lang="ru-RU" sz="2600" dirty="0" smtClean="0"/>
              <a:t>»?</a:t>
            </a:r>
          </a:p>
          <a:p>
            <a:pPr marL="342900" indent="-342900">
              <a:buFont typeface="+mj-lt"/>
              <a:buAutoNum type="arabicPeriod"/>
            </a:pPr>
            <a:r>
              <a:rPr lang="ru-RU" sz="2600" dirty="0" smtClean="0"/>
              <a:t>Кто быстрее плавает – котенок или цыпленок?</a:t>
            </a:r>
          </a:p>
          <a:p>
            <a:pPr marL="342900" indent="-342900">
              <a:buFont typeface="+mj-lt"/>
              <a:buAutoNum type="arabicPeriod"/>
            </a:pPr>
            <a:r>
              <a:rPr lang="ru-RU" sz="2600" dirty="0" smtClean="0"/>
              <a:t>Столица Росси – Париж или Минск?</a:t>
            </a:r>
          </a:p>
          <a:p>
            <a:pPr marL="342900" indent="-342900" algn="ctr">
              <a:buFont typeface="+mj-lt"/>
              <a:buAutoNum type="arabicPeriod"/>
            </a:pPr>
            <a:endParaRPr lang="ru-RU" sz="2600" dirty="0" smtClean="0"/>
          </a:p>
          <a:p>
            <a:pPr algn="just"/>
            <a:endParaRPr lang="ru-RU" dirty="0" smtClean="0"/>
          </a:p>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37963">
            <a:off x="8157656" y="2143365"/>
            <a:ext cx="3632550" cy="2897242"/>
          </a:xfrm>
          <a:prstGeom prst="rect">
            <a:avLst/>
          </a:prstGeom>
          <a:solidFill>
            <a:srgbClr val="FFFFFF">
              <a:shade val="85000"/>
            </a:srgbClr>
          </a:solidFill>
          <a:ln w="76200">
            <a:solidFill>
              <a:srgbClr val="FFC000"/>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258963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26571" y="1045029"/>
            <a:ext cx="7458874" cy="50903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1409796" y="0"/>
            <a:ext cx="9572109"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Прикладные методы обучения</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326571" y="1094014"/>
            <a:ext cx="7458874" cy="3662541"/>
          </a:xfrm>
          <a:prstGeom prst="rect">
            <a:avLst/>
          </a:prstGeom>
          <a:noFill/>
        </p:spPr>
        <p:txBody>
          <a:bodyPr wrap="square" rtlCol="0">
            <a:spAutoFit/>
          </a:bodyPr>
          <a:lstStyle/>
          <a:p>
            <a:pPr algn="ctr"/>
            <a:r>
              <a:rPr lang="ru-RU" sz="2800" b="1" dirty="0" smtClean="0">
                <a:effectLst>
                  <a:outerShdw blurRad="38100" dist="38100" dir="2700000" algn="tl">
                    <a:srgbClr val="000000">
                      <a:alpha val="43137"/>
                    </a:srgbClr>
                  </a:outerShdw>
                </a:effectLst>
              </a:rPr>
              <a:t>Шаг за шагом</a:t>
            </a:r>
          </a:p>
          <a:p>
            <a:pPr algn="ctr"/>
            <a:endParaRPr lang="ru-RU" sz="2800" dirty="0" smtClean="0">
              <a:effectLst>
                <a:outerShdw blurRad="38100" dist="38100" dir="2700000" algn="tl">
                  <a:srgbClr val="000000">
                    <a:alpha val="43137"/>
                  </a:srgbClr>
                </a:outerShdw>
              </a:effectLst>
            </a:endParaRPr>
          </a:p>
          <a:p>
            <a:pPr algn="ctr"/>
            <a:endParaRPr lang="ru-RU" sz="2800" dirty="0" smtClean="0">
              <a:effectLst>
                <a:outerShdw blurRad="38100" dist="38100" dir="2700000" algn="tl">
                  <a:srgbClr val="000000">
                    <a:alpha val="43137"/>
                  </a:srgbClr>
                </a:outerShdw>
              </a:effectLst>
            </a:endParaRPr>
          </a:p>
          <a:p>
            <a:pPr algn="ctr"/>
            <a:r>
              <a:rPr lang="ru-RU" sz="2800" dirty="0" smtClean="0">
                <a:effectLst>
                  <a:outerShdw blurRad="38100" dist="38100" dir="2700000" algn="tl">
                    <a:srgbClr val="000000">
                      <a:alpha val="43137"/>
                    </a:srgbClr>
                  </a:outerShdw>
                </a:effectLst>
              </a:rPr>
              <a:t>Обучающиеся, выходя к педагогу (к доске), на каждый шаг называют термин, понятие, явление и т. д. из изученного ранее материала</a:t>
            </a:r>
          </a:p>
          <a:p>
            <a:pPr marL="342900" indent="-342900" algn="ctr">
              <a:buFont typeface="+mj-lt"/>
              <a:buAutoNum type="arabicPeriod"/>
            </a:pPr>
            <a:endParaRPr lang="ru-RU" sz="2800" dirty="0" smtClean="0"/>
          </a:p>
          <a:p>
            <a:pPr algn="just"/>
            <a:endParaRPr lang="ru-RU" dirty="0" smtClean="0"/>
          </a:p>
          <a:p>
            <a:endParaRPr lang="ru-RU" dirty="0"/>
          </a:p>
        </p:txBody>
      </p:sp>
      <p:pic>
        <p:nvPicPr>
          <p:cNvPr id="8" name="Рисунок 7" descr="https://homelikeyou.ru/wp-content/uploads/2021/05/0-1-1.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09850">
            <a:off x="8144365" y="2344792"/>
            <a:ext cx="3560354" cy="2650141"/>
          </a:xfrm>
          <a:prstGeom prst="rect">
            <a:avLst/>
          </a:prstGeom>
          <a:noFill/>
          <a:ln w="76200">
            <a:solidFill>
              <a:srgbClr val="FFC000"/>
            </a:solidFill>
          </a:ln>
        </p:spPr>
      </p:pic>
    </p:spTree>
    <p:extLst>
      <p:ext uri="{BB962C8B-B14F-4D97-AF65-F5344CB8AC3E}">
        <p14:creationId xmlns:p14="http://schemas.microsoft.com/office/powerpoint/2010/main" val="8456106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5" name="TextBox 4"/>
          <p:cNvSpPr txBox="1"/>
          <p:nvPr/>
        </p:nvSpPr>
        <p:spPr>
          <a:xfrm>
            <a:off x="832756" y="767443"/>
            <a:ext cx="11005457" cy="4185761"/>
          </a:xfrm>
          <a:prstGeom prst="rect">
            <a:avLst/>
          </a:prstGeom>
          <a:noFill/>
        </p:spPr>
        <p:txBody>
          <a:bodyPr wrap="square" rtlCol="0">
            <a:spAutoFit/>
          </a:bodyPr>
          <a:lstStyle/>
          <a:p>
            <a:r>
              <a:rPr lang="ru-RU" sz="5000" b="1" dirty="0" smtClean="0">
                <a:solidFill>
                  <a:schemeClr val="accent2">
                    <a:lumMod val="50000"/>
                  </a:schemeClr>
                </a:solidFill>
                <a:effectLst>
                  <a:outerShdw blurRad="38100" dist="38100" dir="2700000" algn="tl">
                    <a:srgbClr val="000000">
                      <a:alpha val="43137"/>
                    </a:srgbClr>
                  </a:outerShdw>
                </a:effectLst>
              </a:rPr>
              <a:t>О чем мы сегодня узнаем?</a:t>
            </a:r>
          </a:p>
          <a:p>
            <a:r>
              <a:rPr lang="ru-RU" sz="3600" dirty="0" smtClean="0"/>
              <a:t>О функциональной грамотности</a:t>
            </a:r>
          </a:p>
          <a:p>
            <a:r>
              <a:rPr lang="ru-RU" sz="3600" dirty="0" smtClean="0"/>
              <a:t>О формах функциональной грамотности</a:t>
            </a:r>
          </a:p>
          <a:p>
            <a:r>
              <a:rPr lang="ru-RU" sz="3600" dirty="0" smtClean="0"/>
              <a:t>О составляющих функциональной грамотности</a:t>
            </a:r>
          </a:p>
          <a:p>
            <a:r>
              <a:rPr lang="ru-RU" sz="3600" dirty="0" smtClean="0"/>
              <a:t>Об уровнях функциональной грамотности</a:t>
            </a:r>
          </a:p>
          <a:p>
            <a:r>
              <a:rPr lang="ru-RU" sz="3600" dirty="0" smtClean="0"/>
              <a:t>О теории поколений</a:t>
            </a:r>
          </a:p>
          <a:p>
            <a:r>
              <a:rPr lang="ru-RU" sz="3600" dirty="0" smtClean="0"/>
              <a:t>Об интерактивных методах обучения</a:t>
            </a:r>
          </a:p>
        </p:txBody>
      </p:sp>
    </p:spTree>
    <p:extLst>
      <p:ext uri="{BB962C8B-B14F-4D97-AF65-F5344CB8AC3E}">
        <p14:creationId xmlns:p14="http://schemas.microsoft.com/office/powerpoint/2010/main" val="3639537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26571" y="1045029"/>
            <a:ext cx="7458874" cy="50903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1409796" y="0"/>
            <a:ext cx="9572109"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Прикладные методы обучения</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326571" y="1094014"/>
            <a:ext cx="7458874" cy="6678751"/>
          </a:xfrm>
          <a:prstGeom prst="rect">
            <a:avLst/>
          </a:prstGeom>
          <a:noFill/>
        </p:spPr>
        <p:txBody>
          <a:bodyPr wrap="square" rtlCol="0">
            <a:spAutoFit/>
          </a:bodyPr>
          <a:lstStyle/>
          <a:p>
            <a:pPr algn="ctr"/>
            <a:r>
              <a:rPr lang="ru-RU" sz="2800" b="1" dirty="0" smtClean="0">
                <a:effectLst>
                  <a:outerShdw blurRad="38100" dist="38100" dir="2700000" algn="tl">
                    <a:srgbClr val="000000">
                      <a:alpha val="43137"/>
                    </a:srgbClr>
                  </a:outerShdw>
                </a:effectLst>
              </a:rPr>
              <a:t>Прием «Хорошо – плохо»</a:t>
            </a:r>
          </a:p>
          <a:p>
            <a:pPr algn="ctr"/>
            <a:r>
              <a:rPr lang="ru-RU" sz="2800" dirty="0" smtClean="0"/>
              <a:t>Формируются:</a:t>
            </a:r>
          </a:p>
          <a:p>
            <a:pPr marL="457200" indent="-457200">
              <a:buFont typeface="Arial" panose="020B0604020202020204" pitchFamily="34" charset="0"/>
              <a:buChar char="•"/>
            </a:pPr>
            <a:r>
              <a:rPr lang="ru-RU" sz="2800" dirty="0" smtClean="0"/>
              <a:t> умение находить положительные и отрицательные стороны в любом объекте, явлении, ситуации</a:t>
            </a:r>
          </a:p>
          <a:p>
            <a:pPr marL="457200" indent="-457200">
              <a:buFont typeface="Arial" panose="020B0604020202020204" pitchFamily="34" charset="0"/>
              <a:buChar char="•"/>
            </a:pPr>
            <a:r>
              <a:rPr lang="ru-RU" sz="2800" dirty="0" smtClean="0"/>
              <a:t>умение решать противоречия</a:t>
            </a:r>
          </a:p>
          <a:p>
            <a:pPr marL="457200" indent="-457200">
              <a:buFont typeface="Arial" panose="020B0604020202020204" pitchFamily="34" charset="0"/>
              <a:buChar char="•"/>
            </a:pPr>
            <a:r>
              <a:rPr lang="ru-RU" sz="2800" dirty="0" smtClean="0"/>
              <a:t>умение оценивать объект, ситуацию с разных позиций</a:t>
            </a:r>
          </a:p>
          <a:p>
            <a:endParaRPr lang="ru-RU" sz="2800" dirty="0" smtClean="0"/>
          </a:p>
          <a:p>
            <a:pPr algn="ctr"/>
            <a:r>
              <a:rPr lang="ru-RU" sz="2800" dirty="0" smtClean="0"/>
              <a:t>Например, найдите плюсы и минусы природного явления «Дождь»</a:t>
            </a:r>
          </a:p>
          <a:p>
            <a:pPr marL="457200" indent="-457200">
              <a:buFont typeface="Arial" panose="020B0604020202020204" pitchFamily="34" charset="0"/>
              <a:buChar char="•"/>
            </a:pPr>
            <a:endParaRPr lang="ru-RU" sz="2800" dirty="0" smtClean="0">
              <a:effectLst>
                <a:outerShdw blurRad="38100" dist="38100" dir="2700000" algn="tl">
                  <a:srgbClr val="000000">
                    <a:alpha val="43137"/>
                  </a:srgbClr>
                </a:outerShdw>
              </a:effectLst>
            </a:endParaRPr>
          </a:p>
          <a:p>
            <a:pPr algn="ctr"/>
            <a:endParaRPr lang="ru-RU" sz="2800" dirty="0" smtClean="0">
              <a:effectLst>
                <a:outerShdw blurRad="38100" dist="38100" dir="2700000" algn="tl">
                  <a:srgbClr val="000000">
                    <a:alpha val="43137"/>
                  </a:srgbClr>
                </a:outerShdw>
              </a:effectLst>
            </a:endParaRPr>
          </a:p>
          <a:p>
            <a:pPr marL="342900" indent="-342900" algn="ctr">
              <a:buFont typeface="+mj-lt"/>
              <a:buAutoNum type="arabicPeriod"/>
            </a:pPr>
            <a:endParaRPr lang="ru-RU" sz="2800" dirty="0" smtClean="0"/>
          </a:p>
          <a:p>
            <a:pPr algn="just"/>
            <a:endParaRPr lang="ru-RU" dirty="0" smtClean="0"/>
          </a:p>
          <a:p>
            <a:endParaRPr lang="ru-RU" dirty="0"/>
          </a:p>
        </p:txBody>
      </p:sp>
      <p:pic>
        <p:nvPicPr>
          <p:cNvPr id="9" name="Рисунок 8" descr="https://starc.ru/wp-content/uploads/2015/06/Depositphotos_11161618_m.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48169">
            <a:off x="7908192" y="2093075"/>
            <a:ext cx="3757067" cy="2561201"/>
          </a:xfrm>
          <a:prstGeom prst="rect">
            <a:avLst/>
          </a:prstGeom>
          <a:noFill/>
          <a:ln w="76200">
            <a:solidFill>
              <a:srgbClr val="FFC000"/>
            </a:solidFill>
          </a:ln>
        </p:spPr>
      </p:pic>
    </p:spTree>
    <p:extLst>
      <p:ext uri="{BB962C8B-B14F-4D97-AF65-F5344CB8AC3E}">
        <p14:creationId xmlns:p14="http://schemas.microsoft.com/office/powerpoint/2010/main" val="23752554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26571" y="1045029"/>
            <a:ext cx="7458874" cy="50903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1409796" y="0"/>
            <a:ext cx="9572109"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Прикладные методы обучения</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326571" y="1094014"/>
            <a:ext cx="7458874" cy="6247864"/>
          </a:xfrm>
          <a:prstGeom prst="rect">
            <a:avLst/>
          </a:prstGeom>
          <a:noFill/>
        </p:spPr>
        <p:txBody>
          <a:bodyPr wrap="square" rtlCol="0">
            <a:spAutoFit/>
          </a:bodyPr>
          <a:lstStyle/>
          <a:p>
            <a:pPr algn="ctr"/>
            <a:r>
              <a:rPr lang="ru-RU" sz="2800" b="1" dirty="0" smtClean="0">
                <a:effectLst>
                  <a:outerShdw blurRad="38100" dist="38100" dir="2700000" algn="tl">
                    <a:srgbClr val="000000">
                      <a:alpha val="43137"/>
                    </a:srgbClr>
                  </a:outerShdw>
                </a:effectLst>
              </a:rPr>
              <a:t>Прием «Займись синтезом»</a:t>
            </a:r>
          </a:p>
          <a:p>
            <a:pPr algn="ctr"/>
            <a:endParaRPr lang="ru-RU" sz="2800" b="1" dirty="0" smtClean="0">
              <a:effectLst>
                <a:outerShdw blurRad="38100" dist="38100" dir="2700000" algn="tl">
                  <a:srgbClr val="000000">
                    <a:alpha val="43137"/>
                  </a:srgbClr>
                </a:outerShdw>
              </a:effectLst>
            </a:endParaRPr>
          </a:p>
          <a:p>
            <a:pPr algn="ctr"/>
            <a:r>
              <a:rPr lang="ru-RU" sz="2800" dirty="0" smtClean="0"/>
              <a:t>Смешиваются различные виды восприятия</a:t>
            </a:r>
          </a:p>
          <a:p>
            <a:pPr algn="ctr"/>
            <a:endParaRPr lang="ru-RU" sz="2800" dirty="0" smtClean="0"/>
          </a:p>
          <a:p>
            <a:pPr marL="514350" indent="-514350">
              <a:buFont typeface="+mj-lt"/>
              <a:buAutoNum type="arabicPeriod"/>
            </a:pPr>
            <a:r>
              <a:rPr lang="ru-RU" sz="2800" dirty="0" smtClean="0"/>
              <a:t>Чем пахнет слово «учитель»?</a:t>
            </a:r>
          </a:p>
          <a:p>
            <a:pPr marL="514350" indent="-514350">
              <a:buFont typeface="+mj-lt"/>
              <a:buAutoNum type="arabicPeriod"/>
            </a:pPr>
            <a:r>
              <a:rPr lang="ru-RU" sz="2800" dirty="0" smtClean="0"/>
              <a:t>Каково на ощупь число 7?</a:t>
            </a:r>
          </a:p>
          <a:p>
            <a:pPr marL="514350" indent="-514350">
              <a:buFont typeface="+mj-lt"/>
              <a:buAutoNum type="arabicPeriod"/>
            </a:pPr>
            <a:r>
              <a:rPr lang="ru-RU" sz="2800" dirty="0" smtClean="0"/>
              <a:t>Какой вкус у сиреневого цвета?</a:t>
            </a:r>
          </a:p>
          <a:p>
            <a:pPr marL="514350" indent="-514350">
              <a:buFont typeface="+mj-lt"/>
              <a:buAutoNum type="arabicPeriod"/>
            </a:pPr>
            <a:r>
              <a:rPr lang="ru-RU" sz="2800" dirty="0" smtClean="0"/>
              <a:t>Какая форма у среды (как она выглядит)?</a:t>
            </a:r>
          </a:p>
          <a:p>
            <a:pPr marL="514350" indent="-514350">
              <a:buFont typeface="+mj-lt"/>
              <a:buAutoNum type="arabicPeriod"/>
            </a:pPr>
            <a:r>
              <a:rPr lang="ru-RU" sz="2800" dirty="0" smtClean="0"/>
              <a:t>Какую музыку вы представляете, когда вы видите лицо пожилого человека, смеющегося ребенка?</a:t>
            </a:r>
          </a:p>
          <a:p>
            <a:pPr algn="ctr"/>
            <a:endParaRPr lang="ru-RU" sz="2800" dirty="0" smtClean="0">
              <a:effectLst>
                <a:outerShdw blurRad="38100" dist="38100" dir="2700000" algn="tl">
                  <a:srgbClr val="000000">
                    <a:alpha val="43137"/>
                  </a:srgbClr>
                </a:outerShdw>
              </a:effectLst>
            </a:endParaRPr>
          </a:p>
          <a:p>
            <a:pPr marL="342900" indent="-342900" algn="ctr">
              <a:buFont typeface="+mj-lt"/>
              <a:buAutoNum type="arabicPeriod"/>
            </a:pPr>
            <a:endParaRPr lang="ru-RU" sz="2800" dirty="0" smtClean="0"/>
          </a:p>
          <a:p>
            <a:pPr algn="just"/>
            <a:endParaRPr lang="ru-RU" dirty="0" smtClean="0"/>
          </a:p>
          <a:p>
            <a:endParaRPr lang="ru-RU" dirty="0"/>
          </a:p>
        </p:txBody>
      </p:sp>
      <p:pic>
        <p:nvPicPr>
          <p:cNvPr id="8" name="Рисунок 7" descr="https://avatars.dzeninfra.ru/get-zen_doc/1889495/pub_5fb1357d70f5da1bdaff3bc5_5fb135861064d30b6c193ff1/scale_1200"/>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56887">
            <a:off x="7929130" y="2070623"/>
            <a:ext cx="3664340" cy="2791115"/>
          </a:xfrm>
          <a:prstGeom prst="rect">
            <a:avLst/>
          </a:prstGeom>
          <a:noFill/>
          <a:ln w="76200">
            <a:solidFill>
              <a:srgbClr val="FFC000"/>
            </a:solidFill>
          </a:ln>
        </p:spPr>
      </p:pic>
    </p:spTree>
    <p:extLst>
      <p:ext uri="{BB962C8B-B14F-4D97-AF65-F5344CB8AC3E}">
        <p14:creationId xmlns:p14="http://schemas.microsoft.com/office/powerpoint/2010/main" val="3493409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26571" y="1045029"/>
            <a:ext cx="7458874" cy="50903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1409796" y="0"/>
            <a:ext cx="9572109"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Прикладные методы обучения</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326571" y="1094014"/>
            <a:ext cx="7458874" cy="5816977"/>
          </a:xfrm>
          <a:prstGeom prst="rect">
            <a:avLst/>
          </a:prstGeom>
          <a:noFill/>
        </p:spPr>
        <p:txBody>
          <a:bodyPr wrap="square" rtlCol="0">
            <a:spAutoFit/>
          </a:bodyPr>
          <a:lstStyle/>
          <a:p>
            <a:pPr algn="ctr"/>
            <a:r>
              <a:rPr lang="ru-RU" sz="2800" b="1" dirty="0" smtClean="0">
                <a:effectLst>
                  <a:outerShdw blurRad="38100" dist="38100" dir="2700000" algn="tl">
                    <a:srgbClr val="000000">
                      <a:alpha val="43137"/>
                    </a:srgbClr>
                  </a:outerShdw>
                </a:effectLst>
              </a:rPr>
              <a:t>Прием «Фишбоун»</a:t>
            </a:r>
          </a:p>
          <a:p>
            <a:pPr algn="ctr"/>
            <a:endParaRPr lang="ru-RU" sz="2800" b="1" dirty="0" smtClean="0">
              <a:effectLst>
                <a:outerShdw blurRad="38100" dist="38100" dir="2700000" algn="tl">
                  <a:srgbClr val="000000">
                    <a:alpha val="43137"/>
                  </a:srgbClr>
                </a:outerShdw>
              </a:effectLst>
            </a:endParaRPr>
          </a:p>
          <a:p>
            <a:pPr algn="ctr"/>
            <a:r>
              <a:rPr lang="ru-RU" sz="2800" u="sng" dirty="0" smtClean="0"/>
              <a:t>Проблема</a:t>
            </a:r>
            <a:r>
              <a:rPr lang="ru-RU" sz="2800" dirty="0" smtClean="0"/>
              <a:t> – жизненные формы растений</a:t>
            </a:r>
          </a:p>
          <a:p>
            <a:pPr marL="514350" indent="-514350">
              <a:buFont typeface="+mj-lt"/>
              <a:buAutoNum type="arabicPeriod"/>
            </a:pPr>
            <a:r>
              <a:rPr lang="ru-RU" sz="2800" i="1" dirty="0" smtClean="0"/>
              <a:t>Причина</a:t>
            </a:r>
            <a:r>
              <a:rPr lang="ru-RU" sz="2800" dirty="0" smtClean="0"/>
              <a:t>  - деревья, </a:t>
            </a:r>
            <a:r>
              <a:rPr lang="ru-RU" sz="2800" i="1" dirty="0" smtClean="0"/>
              <a:t>факты</a:t>
            </a:r>
            <a:r>
              <a:rPr lang="ru-RU" sz="2800" dirty="0" smtClean="0"/>
              <a:t> – один большой ствол</a:t>
            </a:r>
          </a:p>
          <a:p>
            <a:pPr marL="514350" indent="-514350">
              <a:buFont typeface="+mj-lt"/>
              <a:buAutoNum type="arabicPeriod"/>
            </a:pPr>
            <a:r>
              <a:rPr lang="ru-RU" sz="2800" i="1" dirty="0" smtClean="0"/>
              <a:t>Причина</a:t>
            </a:r>
            <a:r>
              <a:rPr lang="ru-RU" sz="2800" dirty="0" smtClean="0"/>
              <a:t> – кустарники, </a:t>
            </a:r>
            <a:r>
              <a:rPr lang="ru-RU" sz="2800" i="1" dirty="0" smtClean="0"/>
              <a:t>факты</a:t>
            </a:r>
            <a:r>
              <a:rPr lang="ru-RU" sz="2800" dirty="0" smtClean="0"/>
              <a:t> – много стволиков</a:t>
            </a:r>
          </a:p>
          <a:p>
            <a:pPr marL="514350" indent="-514350">
              <a:buFont typeface="+mj-lt"/>
              <a:buAutoNum type="arabicPeriod"/>
            </a:pPr>
            <a:r>
              <a:rPr lang="ru-RU" sz="2800" i="1" dirty="0" smtClean="0"/>
              <a:t>Причина</a:t>
            </a:r>
            <a:r>
              <a:rPr lang="ru-RU" sz="2800" dirty="0" smtClean="0"/>
              <a:t> – травы, </a:t>
            </a:r>
            <a:r>
              <a:rPr lang="ru-RU" sz="2800" i="1" dirty="0" smtClean="0"/>
              <a:t>факты</a:t>
            </a:r>
            <a:r>
              <a:rPr lang="ru-RU" sz="2800" dirty="0" smtClean="0"/>
              <a:t> – зелёный стебель</a:t>
            </a:r>
          </a:p>
          <a:p>
            <a:pPr algn="ctr"/>
            <a:r>
              <a:rPr lang="ru-RU" sz="2800" u="sng" dirty="0" smtClean="0"/>
              <a:t>Вывод </a:t>
            </a:r>
            <a:r>
              <a:rPr lang="ru-RU" sz="2800" dirty="0" smtClean="0"/>
              <a:t>– чтобы определить жизненную форму растения, надо рассмотреть главный отличительный признак – вид ствола</a:t>
            </a:r>
          </a:p>
          <a:p>
            <a:pPr marL="342900" indent="-342900" algn="ctr">
              <a:buFont typeface="+mj-lt"/>
              <a:buAutoNum type="arabicPeriod"/>
            </a:pPr>
            <a:endParaRPr lang="ru-RU" sz="2800" dirty="0" smtClean="0"/>
          </a:p>
          <a:p>
            <a:pPr algn="just"/>
            <a:endParaRPr lang="ru-RU" dirty="0" smtClean="0"/>
          </a:p>
          <a:p>
            <a:endParaRPr lang="ru-RU" dirty="0"/>
          </a:p>
        </p:txBody>
      </p:sp>
      <p:pic>
        <p:nvPicPr>
          <p:cNvPr id="9" name="Рисунок 8" descr="https://fs.znanio.ru/d5af0e/ad/6c/e431926b463da25276cdb3cef0bd78e25c.jpg"/>
          <p:cNvPicPr/>
          <p:nvPr/>
        </p:nvPicPr>
        <p:blipFill rotWithShape="1">
          <a:blip r:embed="rId2">
            <a:extLst>
              <a:ext uri="{28A0092B-C50C-407E-A947-70E740481C1C}">
                <a14:useLocalDpi xmlns:a14="http://schemas.microsoft.com/office/drawing/2010/main" val="0"/>
              </a:ext>
            </a:extLst>
          </a:blip>
          <a:srcRect l="2184" t="29052" r="4598" b="9912"/>
          <a:stretch/>
        </p:blipFill>
        <p:spPr bwMode="auto">
          <a:xfrm rot="1021976">
            <a:off x="7952822" y="2107597"/>
            <a:ext cx="3883329" cy="2497149"/>
          </a:xfrm>
          <a:prstGeom prst="rect">
            <a:avLst/>
          </a:prstGeom>
          <a:noFill/>
          <a:ln w="76200">
            <a:solidFill>
              <a:srgbClr val="FFC000"/>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567591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26571" y="1045029"/>
            <a:ext cx="7458874" cy="5090300"/>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3162401" y="0"/>
            <a:ext cx="6066917"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Практическая часть</a:t>
            </a:r>
            <a:endParaRPr lang="ru-RU" sz="5400" b="1" cap="none" spc="0" dirty="0">
              <a:ln w="22225">
                <a:solidFill>
                  <a:schemeClr val="accent2">
                    <a:lumMod val="50000"/>
                  </a:schemeClr>
                </a:solidFill>
                <a:prstDash val="solid"/>
              </a:ln>
              <a:solidFill>
                <a:schemeClr val="accent2">
                  <a:lumMod val="75000"/>
                </a:schemeClr>
              </a:solidFill>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470" y="1241128"/>
            <a:ext cx="6817076" cy="4698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97082">
            <a:off x="7393441" y="2245512"/>
            <a:ext cx="4351770" cy="2901180"/>
          </a:xfrm>
          <a:prstGeom prst="rect">
            <a:avLst/>
          </a:prstGeom>
          <a:noFill/>
          <a:ln w="76200">
            <a:solidFill>
              <a:srgbClr val="FFC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4236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12192000" cy="6858000"/>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383460"/>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9" name="Прямоугольник 8"/>
          <p:cNvSpPr/>
          <p:nvPr/>
        </p:nvSpPr>
        <p:spPr>
          <a:xfrm>
            <a:off x="93044" y="111286"/>
            <a:ext cx="12098956" cy="784830"/>
          </a:xfrm>
          <a:prstGeom prst="rect">
            <a:avLst/>
          </a:prstGeom>
          <a:noFill/>
        </p:spPr>
        <p:txBody>
          <a:bodyPr wrap="square" lIns="91440" tIns="45720" rIns="91440" bIns="45720">
            <a:spAutoFit/>
          </a:bodyPr>
          <a:lstStyle/>
          <a:p>
            <a:pPr algn="ctr"/>
            <a:r>
              <a:rPr lang="ru-RU" sz="4500" b="1" cap="none" spc="0" dirty="0" smtClean="0">
                <a:ln w="22225">
                  <a:solidFill>
                    <a:schemeClr val="accent2">
                      <a:lumMod val="50000"/>
                    </a:schemeClr>
                  </a:solidFill>
                  <a:prstDash val="solid"/>
                </a:ln>
                <a:solidFill>
                  <a:schemeClr val="accent2">
                    <a:lumMod val="75000"/>
                  </a:schemeClr>
                </a:solidFill>
                <a:effectLst/>
              </a:rPr>
              <a:t>Пример задания</a:t>
            </a:r>
            <a:endParaRPr lang="ru-RU" sz="4500" b="1" cap="none" spc="0" dirty="0">
              <a:ln w="22225">
                <a:solidFill>
                  <a:schemeClr val="accent2">
                    <a:lumMod val="50000"/>
                  </a:schemeClr>
                </a:solidFill>
                <a:prstDash val="solid"/>
              </a:ln>
              <a:solidFill>
                <a:schemeClr val="accent2">
                  <a:lumMod val="75000"/>
                </a:schemeClr>
              </a:solidFill>
              <a:effectLst/>
            </a:endParaRPr>
          </a:p>
        </p:txBody>
      </p:sp>
      <p:sp>
        <p:nvSpPr>
          <p:cNvPr id="5" name="Прямоугольник 4"/>
          <p:cNvSpPr/>
          <p:nvPr/>
        </p:nvSpPr>
        <p:spPr>
          <a:xfrm>
            <a:off x="356135" y="973119"/>
            <a:ext cx="11588817" cy="541130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56135" y="1164657"/>
            <a:ext cx="11338560" cy="5016758"/>
          </a:xfrm>
          <a:prstGeom prst="rect">
            <a:avLst/>
          </a:prstGeom>
          <a:noFill/>
        </p:spPr>
        <p:txBody>
          <a:bodyPr wrap="square" rtlCol="0">
            <a:spAutoFit/>
          </a:bodyPr>
          <a:lstStyle/>
          <a:p>
            <a:r>
              <a:rPr lang="ru-RU" sz="3200" dirty="0" smtClean="0"/>
              <a:t>В шкафу было 16 чашек с синими цветочками, чашек в горошек на 2 меньше, чайных ложек на 12 больше, чем чашек в горошек. Сколько человек одновременно смогут пить чай, если у каждого должна быть своя чашка и ложка? </a:t>
            </a:r>
          </a:p>
          <a:p>
            <a:endParaRPr lang="ru-RU" sz="3200" dirty="0" smtClean="0"/>
          </a:p>
          <a:p>
            <a:r>
              <a:rPr lang="ru-RU" sz="3200" dirty="0" smtClean="0"/>
              <a:t>16-2=14 (чашек в горошек)</a:t>
            </a:r>
          </a:p>
          <a:p>
            <a:r>
              <a:rPr lang="ru-RU" sz="3200" dirty="0" smtClean="0"/>
              <a:t>14+12=26 (чайных ложек)</a:t>
            </a:r>
          </a:p>
          <a:p>
            <a:r>
              <a:rPr lang="ru-RU" sz="3200" dirty="0" smtClean="0"/>
              <a:t>16+14=30 (чашек всего)</a:t>
            </a:r>
          </a:p>
          <a:p>
            <a:r>
              <a:rPr lang="ru-RU" sz="3200" dirty="0" smtClean="0"/>
              <a:t>Ответ: так как ложек 26, а чашек 30, то пить чай могут 26 человек</a:t>
            </a:r>
            <a:endParaRPr lang="ru-RU" sz="3200" dirty="0"/>
          </a:p>
        </p:txBody>
      </p:sp>
    </p:spTree>
    <p:extLst>
      <p:ext uri="{BB962C8B-B14F-4D97-AF65-F5344CB8AC3E}">
        <p14:creationId xmlns:p14="http://schemas.microsoft.com/office/powerpoint/2010/main" val="3670210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12192000" cy="6858000"/>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383460"/>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9" name="Прямоугольник 8"/>
          <p:cNvSpPr/>
          <p:nvPr/>
        </p:nvSpPr>
        <p:spPr>
          <a:xfrm>
            <a:off x="93044" y="111286"/>
            <a:ext cx="12098956" cy="784830"/>
          </a:xfrm>
          <a:prstGeom prst="rect">
            <a:avLst/>
          </a:prstGeom>
          <a:noFill/>
        </p:spPr>
        <p:txBody>
          <a:bodyPr wrap="square" lIns="91440" tIns="45720" rIns="91440" bIns="45720">
            <a:spAutoFit/>
          </a:bodyPr>
          <a:lstStyle/>
          <a:p>
            <a:pPr algn="ctr"/>
            <a:r>
              <a:rPr lang="ru-RU" sz="4500" b="1" cap="none" spc="0" dirty="0" smtClean="0">
                <a:ln w="22225">
                  <a:solidFill>
                    <a:schemeClr val="accent2">
                      <a:lumMod val="50000"/>
                    </a:schemeClr>
                  </a:solidFill>
                  <a:prstDash val="solid"/>
                </a:ln>
                <a:solidFill>
                  <a:schemeClr val="accent2">
                    <a:lumMod val="75000"/>
                  </a:schemeClr>
                </a:solidFill>
                <a:effectLst/>
              </a:rPr>
              <a:t>Пример задания</a:t>
            </a:r>
            <a:endParaRPr lang="ru-RU" sz="4500" b="1" cap="none" spc="0" dirty="0">
              <a:ln w="22225">
                <a:solidFill>
                  <a:schemeClr val="accent2">
                    <a:lumMod val="50000"/>
                  </a:schemeClr>
                </a:solidFill>
                <a:prstDash val="solid"/>
              </a:ln>
              <a:solidFill>
                <a:schemeClr val="accent2">
                  <a:lumMod val="75000"/>
                </a:schemeClr>
              </a:solidFill>
              <a:effectLst/>
            </a:endParaRPr>
          </a:p>
        </p:txBody>
      </p:sp>
      <p:sp>
        <p:nvSpPr>
          <p:cNvPr id="5" name="Прямоугольник 4"/>
          <p:cNvSpPr/>
          <p:nvPr/>
        </p:nvSpPr>
        <p:spPr>
          <a:xfrm>
            <a:off x="356135" y="973119"/>
            <a:ext cx="11588817" cy="541130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56135" y="1164657"/>
            <a:ext cx="11338560" cy="4524315"/>
          </a:xfrm>
          <a:prstGeom prst="rect">
            <a:avLst/>
          </a:prstGeom>
          <a:noFill/>
        </p:spPr>
        <p:txBody>
          <a:bodyPr wrap="square" rtlCol="0">
            <a:spAutoFit/>
          </a:bodyPr>
          <a:lstStyle/>
          <a:p>
            <a:r>
              <a:rPr lang="ru-RU" sz="3200" dirty="0" smtClean="0"/>
              <a:t>Человек выпил чашку крепкого кофе, содержащего 120 мг кофеина, который полностью усвоился и равномерно распределился по крови и всем другим жидкостям тела. У исследуемого человека  объем жидкостей тела можно считать равным 40 литрам. Рассчитайте, через какое время (в часах) после приёма кофеин перестанет действовать на данного человека, если кофеин перестает действовать при концентрации 2мг/л, а концентрация его снижается за час на 0,23 мг/л </a:t>
            </a:r>
            <a:endParaRPr lang="ru-RU" sz="3200" dirty="0"/>
          </a:p>
        </p:txBody>
      </p:sp>
    </p:spTree>
    <p:extLst>
      <p:ext uri="{BB962C8B-B14F-4D97-AF65-F5344CB8AC3E}">
        <p14:creationId xmlns:p14="http://schemas.microsoft.com/office/powerpoint/2010/main" val="34213999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12192000" cy="6858000"/>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383460"/>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9" name="Прямоугольник 8"/>
          <p:cNvSpPr/>
          <p:nvPr/>
        </p:nvSpPr>
        <p:spPr>
          <a:xfrm>
            <a:off x="93044" y="111286"/>
            <a:ext cx="12098956" cy="784830"/>
          </a:xfrm>
          <a:prstGeom prst="rect">
            <a:avLst/>
          </a:prstGeom>
          <a:noFill/>
        </p:spPr>
        <p:txBody>
          <a:bodyPr wrap="square" lIns="91440" tIns="45720" rIns="91440" bIns="45720">
            <a:spAutoFit/>
          </a:bodyPr>
          <a:lstStyle/>
          <a:p>
            <a:pPr algn="ctr"/>
            <a:r>
              <a:rPr lang="ru-RU" sz="4500" b="1" cap="none" spc="0" dirty="0" smtClean="0">
                <a:ln w="22225">
                  <a:solidFill>
                    <a:schemeClr val="accent2">
                      <a:lumMod val="50000"/>
                    </a:schemeClr>
                  </a:solidFill>
                  <a:prstDash val="solid"/>
                </a:ln>
                <a:solidFill>
                  <a:schemeClr val="accent2">
                    <a:lumMod val="75000"/>
                  </a:schemeClr>
                </a:solidFill>
                <a:effectLst/>
              </a:rPr>
              <a:t>Пример задания</a:t>
            </a:r>
            <a:endParaRPr lang="ru-RU" sz="4500" b="1" cap="none" spc="0" dirty="0">
              <a:ln w="22225">
                <a:solidFill>
                  <a:schemeClr val="accent2">
                    <a:lumMod val="50000"/>
                  </a:schemeClr>
                </a:solidFill>
                <a:prstDash val="solid"/>
              </a:ln>
              <a:solidFill>
                <a:schemeClr val="accent2">
                  <a:lumMod val="75000"/>
                </a:schemeClr>
              </a:solidFill>
              <a:effectLst/>
            </a:endParaRPr>
          </a:p>
        </p:txBody>
      </p:sp>
      <p:sp>
        <p:nvSpPr>
          <p:cNvPr id="5" name="Прямоугольник 4"/>
          <p:cNvSpPr/>
          <p:nvPr/>
        </p:nvSpPr>
        <p:spPr>
          <a:xfrm>
            <a:off x="356135" y="973119"/>
            <a:ext cx="11588817" cy="541130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3670" marR="155575" indent="448945" algn="just">
              <a:spcAft>
                <a:spcPts val="0"/>
              </a:spcAft>
            </a:pPr>
            <a:r>
              <a:rPr lang="ru-RU" spc="-20" dirty="0">
                <a:latin typeface="Times New Roman"/>
                <a:ea typeface="Times New Roman"/>
              </a:rPr>
              <a:t>Александр Македонский </a:t>
            </a:r>
            <a:r>
              <a:rPr lang="ru-RU" spc="-15" dirty="0">
                <a:latin typeface="Times New Roman"/>
                <a:ea typeface="Times New Roman"/>
              </a:rPr>
              <a:t>обладал исключительной памятью и наблюдательностью. Он</a:t>
            </a:r>
            <a:r>
              <a:rPr lang="ru-RU" spc="-285" dirty="0">
                <a:latin typeface="Times New Roman"/>
                <a:ea typeface="Times New Roman"/>
              </a:rPr>
              <a:t> </a:t>
            </a:r>
            <a:r>
              <a:rPr lang="ru-RU" dirty="0">
                <a:latin typeface="Times New Roman"/>
                <a:ea typeface="Times New Roman"/>
              </a:rPr>
              <a:t>знал в лицо и по имени каждого из 40 тыс. своих воинов, с которыми бок о бок сражался и</a:t>
            </a:r>
            <a:r>
              <a:rPr lang="ru-RU" spc="-285" dirty="0">
                <a:latin typeface="Times New Roman"/>
                <a:ea typeface="Times New Roman"/>
              </a:rPr>
              <a:t> </a:t>
            </a:r>
            <a:r>
              <a:rPr lang="ru-RU" dirty="0">
                <a:latin typeface="Times New Roman"/>
                <a:ea typeface="Times New Roman"/>
              </a:rPr>
              <a:t>делил тяготы походной жизни. Все воины были достойны похвалы, на любого он мог</a:t>
            </a:r>
            <a:r>
              <a:rPr lang="ru-RU" spc="5" dirty="0">
                <a:latin typeface="Times New Roman"/>
                <a:ea typeface="Times New Roman"/>
              </a:rPr>
              <a:t> </a:t>
            </a:r>
            <a:r>
              <a:rPr lang="ru-RU" spc="-5" dirty="0">
                <a:latin typeface="Times New Roman"/>
                <a:ea typeface="Times New Roman"/>
              </a:rPr>
              <a:t>положиться.</a:t>
            </a:r>
            <a:r>
              <a:rPr lang="ru-RU" spc="-55" dirty="0">
                <a:latin typeface="Times New Roman"/>
                <a:ea typeface="Times New Roman"/>
              </a:rPr>
              <a:t> </a:t>
            </a:r>
            <a:r>
              <a:rPr lang="ru-RU" spc="-5" dirty="0">
                <a:latin typeface="Times New Roman"/>
                <a:ea typeface="Times New Roman"/>
              </a:rPr>
              <a:t>Но</a:t>
            </a:r>
            <a:r>
              <a:rPr lang="ru-RU" spc="-55" dirty="0">
                <a:latin typeface="Times New Roman"/>
                <a:ea typeface="Times New Roman"/>
              </a:rPr>
              <a:t> </a:t>
            </a:r>
            <a:r>
              <a:rPr lang="ru-RU" spc="-5" dirty="0">
                <a:latin typeface="Times New Roman"/>
                <a:ea typeface="Times New Roman"/>
              </a:rPr>
              <a:t>в</a:t>
            </a:r>
            <a:r>
              <a:rPr lang="ru-RU" spc="-55" dirty="0">
                <a:latin typeface="Times New Roman"/>
                <a:ea typeface="Times New Roman"/>
              </a:rPr>
              <a:t> </a:t>
            </a:r>
            <a:r>
              <a:rPr lang="ru-RU" spc="-5" dirty="0">
                <a:latin typeface="Times New Roman"/>
                <a:ea typeface="Times New Roman"/>
              </a:rPr>
              <a:t>самые</a:t>
            </a:r>
            <a:r>
              <a:rPr lang="ru-RU" spc="-70" dirty="0">
                <a:latin typeface="Times New Roman"/>
                <a:ea typeface="Times New Roman"/>
              </a:rPr>
              <a:t> </a:t>
            </a:r>
            <a:r>
              <a:rPr lang="ru-RU" spc="-5" dirty="0">
                <a:latin typeface="Times New Roman"/>
                <a:ea typeface="Times New Roman"/>
              </a:rPr>
              <a:t>трудные</a:t>
            </a:r>
            <a:r>
              <a:rPr lang="ru-RU" spc="-55" dirty="0">
                <a:latin typeface="Times New Roman"/>
                <a:ea typeface="Times New Roman"/>
              </a:rPr>
              <a:t> </a:t>
            </a:r>
            <a:r>
              <a:rPr lang="ru-RU" spc="-5" dirty="0">
                <a:latin typeface="Times New Roman"/>
                <a:ea typeface="Times New Roman"/>
              </a:rPr>
              <a:t>самые</a:t>
            </a:r>
            <a:r>
              <a:rPr lang="ru-RU" spc="-60" dirty="0">
                <a:latin typeface="Times New Roman"/>
                <a:ea typeface="Times New Roman"/>
              </a:rPr>
              <a:t> </a:t>
            </a:r>
            <a:r>
              <a:rPr lang="ru-RU" spc="-5" dirty="0">
                <a:latin typeface="Times New Roman"/>
                <a:ea typeface="Times New Roman"/>
              </a:rPr>
              <a:t>решающие</a:t>
            </a:r>
            <a:r>
              <a:rPr lang="ru-RU" spc="-45" dirty="0">
                <a:latin typeface="Times New Roman"/>
                <a:ea typeface="Times New Roman"/>
              </a:rPr>
              <a:t> </a:t>
            </a:r>
            <a:r>
              <a:rPr lang="ru-RU" spc="-5" dirty="0">
                <a:latin typeface="Times New Roman"/>
                <a:ea typeface="Times New Roman"/>
              </a:rPr>
              <a:t>участки</a:t>
            </a:r>
            <a:r>
              <a:rPr lang="ru-RU" spc="-60" dirty="0">
                <a:latin typeface="Times New Roman"/>
                <a:ea typeface="Times New Roman"/>
              </a:rPr>
              <a:t> </a:t>
            </a:r>
            <a:r>
              <a:rPr lang="ru-RU" spc="-5" dirty="0">
                <a:latin typeface="Times New Roman"/>
                <a:ea typeface="Times New Roman"/>
              </a:rPr>
              <a:t>битвы</a:t>
            </a:r>
            <a:r>
              <a:rPr lang="ru-RU" spc="-65" dirty="0">
                <a:latin typeface="Times New Roman"/>
                <a:ea typeface="Times New Roman"/>
              </a:rPr>
              <a:t> </a:t>
            </a:r>
            <a:r>
              <a:rPr lang="ru-RU" spc="-5" dirty="0">
                <a:latin typeface="Times New Roman"/>
                <a:ea typeface="Times New Roman"/>
              </a:rPr>
              <a:t>Александр</a:t>
            </a:r>
            <a:r>
              <a:rPr lang="ru-RU" spc="-65" dirty="0">
                <a:latin typeface="Times New Roman"/>
                <a:ea typeface="Times New Roman"/>
              </a:rPr>
              <a:t> </a:t>
            </a:r>
            <a:r>
              <a:rPr lang="ru-RU" spc="-5" dirty="0">
                <a:latin typeface="Times New Roman"/>
                <a:ea typeface="Times New Roman"/>
              </a:rPr>
              <a:t>посылал</a:t>
            </a:r>
            <a:r>
              <a:rPr lang="ru-RU" spc="-55" dirty="0">
                <a:latin typeface="Times New Roman"/>
                <a:ea typeface="Times New Roman"/>
              </a:rPr>
              <a:t> </a:t>
            </a:r>
            <a:r>
              <a:rPr lang="ru-RU" spc="-5" dirty="0">
                <a:latin typeface="Times New Roman"/>
                <a:ea typeface="Times New Roman"/>
              </a:rPr>
              <a:t>лишь</a:t>
            </a:r>
            <a:r>
              <a:rPr lang="ru-RU" spc="-290" dirty="0">
                <a:latin typeface="Times New Roman"/>
                <a:ea typeface="Times New Roman"/>
              </a:rPr>
              <a:t> </a:t>
            </a:r>
            <a:r>
              <a:rPr lang="ru-RU" dirty="0">
                <a:latin typeface="Times New Roman"/>
                <a:ea typeface="Times New Roman"/>
              </a:rPr>
              <a:t>тех, кого отбирал лично…. Он давно заметил, что при волнении, в период опасности одни</a:t>
            </a:r>
            <a:r>
              <a:rPr lang="ru-RU" spc="5" dirty="0">
                <a:latin typeface="Times New Roman"/>
                <a:ea typeface="Times New Roman"/>
              </a:rPr>
              <a:t> </a:t>
            </a:r>
            <a:r>
              <a:rPr lang="ru-RU" dirty="0">
                <a:latin typeface="Times New Roman"/>
                <a:ea typeface="Times New Roman"/>
              </a:rPr>
              <a:t>люди</a:t>
            </a:r>
            <a:r>
              <a:rPr lang="ru-RU" spc="-40" dirty="0">
                <a:latin typeface="Times New Roman"/>
                <a:ea typeface="Times New Roman"/>
              </a:rPr>
              <a:t> </a:t>
            </a:r>
            <a:r>
              <a:rPr lang="ru-RU" dirty="0">
                <a:latin typeface="Times New Roman"/>
                <a:ea typeface="Times New Roman"/>
              </a:rPr>
              <a:t>бледнеют,</a:t>
            </a:r>
            <a:r>
              <a:rPr lang="ru-RU" spc="-45" dirty="0">
                <a:latin typeface="Times New Roman"/>
                <a:ea typeface="Times New Roman"/>
              </a:rPr>
              <a:t> </a:t>
            </a:r>
            <a:r>
              <a:rPr lang="ru-RU" dirty="0">
                <a:latin typeface="Times New Roman"/>
                <a:ea typeface="Times New Roman"/>
              </a:rPr>
              <a:t>другие</a:t>
            </a:r>
            <a:r>
              <a:rPr lang="ru-RU" spc="-35" dirty="0">
                <a:latin typeface="Times New Roman"/>
                <a:ea typeface="Times New Roman"/>
              </a:rPr>
              <a:t> </a:t>
            </a:r>
            <a:r>
              <a:rPr lang="ru-RU" dirty="0">
                <a:latin typeface="Times New Roman"/>
                <a:ea typeface="Times New Roman"/>
              </a:rPr>
              <a:t>–</a:t>
            </a:r>
            <a:r>
              <a:rPr lang="ru-RU" spc="-25" dirty="0">
                <a:latin typeface="Times New Roman"/>
                <a:ea typeface="Times New Roman"/>
              </a:rPr>
              <a:t> </a:t>
            </a:r>
            <a:r>
              <a:rPr lang="ru-RU" dirty="0">
                <a:latin typeface="Times New Roman"/>
                <a:ea typeface="Times New Roman"/>
              </a:rPr>
              <a:t>краснеют.</a:t>
            </a:r>
          </a:p>
          <a:p>
            <a:pPr marL="153670" marR="153670" indent="448945" algn="just">
              <a:spcAft>
                <a:spcPts val="0"/>
              </a:spcAft>
            </a:pPr>
            <a:r>
              <a:rPr lang="ru-RU" i="1" dirty="0">
                <a:latin typeface="Times New Roman"/>
                <a:ea typeface="Times New Roman"/>
              </a:rPr>
              <a:t>Краснеющих или бледнеющих посылал Александр Македонский на ответственные</a:t>
            </a:r>
            <a:r>
              <a:rPr lang="ru-RU" i="1" spc="5" dirty="0">
                <a:latin typeface="Times New Roman"/>
                <a:ea typeface="Times New Roman"/>
              </a:rPr>
              <a:t> </a:t>
            </a:r>
            <a:r>
              <a:rPr lang="ru-RU" i="1" dirty="0">
                <a:latin typeface="Times New Roman"/>
                <a:ea typeface="Times New Roman"/>
              </a:rPr>
              <a:t>задания.</a:t>
            </a:r>
            <a:r>
              <a:rPr lang="ru-RU" i="1" spc="-45" dirty="0">
                <a:latin typeface="Times New Roman"/>
                <a:ea typeface="Times New Roman"/>
              </a:rPr>
              <a:t> </a:t>
            </a:r>
            <a:r>
              <a:rPr lang="ru-RU" i="1" dirty="0">
                <a:latin typeface="Times New Roman"/>
                <a:ea typeface="Times New Roman"/>
              </a:rPr>
              <a:t>Почему?</a:t>
            </a:r>
            <a:endParaRPr lang="ru-RU" sz="1600" dirty="0">
              <a:effectLst/>
              <a:latin typeface="Times New Roman"/>
              <a:ea typeface="Times New Roman"/>
            </a:endParaRPr>
          </a:p>
        </p:txBody>
      </p:sp>
      <p:sp>
        <p:nvSpPr>
          <p:cNvPr id="2" name="TextBox 1"/>
          <p:cNvSpPr txBox="1"/>
          <p:nvPr/>
        </p:nvSpPr>
        <p:spPr>
          <a:xfrm>
            <a:off x="394635" y="1397481"/>
            <a:ext cx="11511815" cy="4401205"/>
          </a:xfrm>
          <a:prstGeom prst="rect">
            <a:avLst/>
          </a:prstGeom>
          <a:noFill/>
        </p:spPr>
        <p:txBody>
          <a:bodyPr wrap="square" rtlCol="0">
            <a:spAutoFit/>
          </a:bodyPr>
          <a:lstStyle/>
          <a:p>
            <a:r>
              <a:rPr lang="ru-RU" sz="2800" dirty="0"/>
              <a:t>Александр Македонский обладал исключительной памятью и наблюдательностью. Он знал в лицо и по имени каждого из 40 тыс. своих воинов, с которыми бок о бок сражался и делил тяготы походной жизни. Все воины были достойны похвалы, на любого он мог положиться. Но в самые трудные самые решающие участки битвы Александр посылал лишь тех, кого отбирал лично…. Он давно заметил, что при волнении, в период опасности одни люди бледнеют, другие – краснеют</a:t>
            </a:r>
            <a:r>
              <a:rPr lang="ru-RU" sz="2800" dirty="0" smtClean="0"/>
              <a:t>.</a:t>
            </a:r>
          </a:p>
          <a:p>
            <a:endParaRPr lang="ru-RU" sz="2800" dirty="0"/>
          </a:p>
          <a:p>
            <a:r>
              <a:rPr lang="ru-RU" sz="2800" i="1" dirty="0"/>
              <a:t>Краснеющих или бледнеющих посылал Александр Македонский на ответственные </a:t>
            </a:r>
            <a:r>
              <a:rPr lang="ru-RU" sz="2800" i="1" dirty="0" smtClean="0"/>
              <a:t>задания? Почему</a:t>
            </a:r>
            <a:r>
              <a:rPr lang="ru-RU" sz="2800" i="1" dirty="0"/>
              <a:t>?</a:t>
            </a:r>
            <a:endParaRPr lang="ru-RU" sz="2800" dirty="0"/>
          </a:p>
        </p:txBody>
      </p:sp>
    </p:spTree>
    <p:extLst>
      <p:ext uri="{BB962C8B-B14F-4D97-AF65-F5344CB8AC3E}">
        <p14:creationId xmlns:p14="http://schemas.microsoft.com/office/powerpoint/2010/main" val="1951026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12192000" cy="6858000"/>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383460"/>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9" name="Прямоугольник 8"/>
          <p:cNvSpPr/>
          <p:nvPr/>
        </p:nvSpPr>
        <p:spPr>
          <a:xfrm>
            <a:off x="93044" y="111286"/>
            <a:ext cx="12098956" cy="784830"/>
          </a:xfrm>
          <a:prstGeom prst="rect">
            <a:avLst/>
          </a:prstGeom>
          <a:noFill/>
        </p:spPr>
        <p:txBody>
          <a:bodyPr wrap="square" lIns="91440" tIns="45720" rIns="91440" bIns="45720">
            <a:spAutoFit/>
          </a:bodyPr>
          <a:lstStyle/>
          <a:p>
            <a:pPr algn="ctr"/>
            <a:r>
              <a:rPr lang="ru-RU" sz="4500" b="1" cap="none" spc="0" dirty="0" smtClean="0">
                <a:ln w="22225">
                  <a:solidFill>
                    <a:schemeClr val="accent2">
                      <a:lumMod val="50000"/>
                    </a:schemeClr>
                  </a:solidFill>
                  <a:prstDash val="solid"/>
                </a:ln>
                <a:solidFill>
                  <a:schemeClr val="accent2">
                    <a:lumMod val="75000"/>
                  </a:schemeClr>
                </a:solidFill>
                <a:effectLst/>
              </a:rPr>
              <a:t>Пример задания</a:t>
            </a:r>
            <a:endParaRPr lang="ru-RU" sz="4500" b="1" cap="none" spc="0" dirty="0">
              <a:ln w="22225">
                <a:solidFill>
                  <a:schemeClr val="accent2">
                    <a:lumMod val="50000"/>
                  </a:schemeClr>
                </a:solidFill>
                <a:prstDash val="solid"/>
              </a:ln>
              <a:solidFill>
                <a:schemeClr val="accent2">
                  <a:lumMod val="75000"/>
                </a:schemeClr>
              </a:solidFill>
              <a:effectLst/>
            </a:endParaRPr>
          </a:p>
        </p:txBody>
      </p:sp>
      <p:sp>
        <p:nvSpPr>
          <p:cNvPr id="5" name="Прямоугольник 4"/>
          <p:cNvSpPr/>
          <p:nvPr/>
        </p:nvSpPr>
        <p:spPr>
          <a:xfrm>
            <a:off x="348113" y="972152"/>
            <a:ext cx="11588817" cy="541130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356135" y="1164657"/>
            <a:ext cx="11338560" cy="1569660"/>
          </a:xfrm>
          <a:prstGeom prst="rect">
            <a:avLst/>
          </a:prstGeom>
          <a:noFill/>
        </p:spPr>
        <p:txBody>
          <a:bodyPr wrap="square" rtlCol="0">
            <a:spAutoFit/>
          </a:bodyPr>
          <a:lstStyle/>
          <a:p>
            <a:r>
              <a:rPr lang="ru-RU" sz="3200" dirty="0" smtClean="0"/>
              <a:t>Семейная пара делает ремонт в комнате пятилетнего сына. На стену планируют повесить одну картину. Помогите с выбором. Возможен только один вариант:</a:t>
            </a:r>
            <a:endParaRPr lang="ru-RU"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80" y="3429001"/>
            <a:ext cx="1683270" cy="2056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3050" y="3410478"/>
            <a:ext cx="1548842" cy="2026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8084" y="3401216"/>
            <a:ext cx="3083091" cy="2045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Рисунок 10" descr="https://w-dog.ru/wallpapers/7/1/404949336806076/multfilm-tachki-2-gorod-mashiny-doma-dorogi-mosty-avtomobili-2-molniya-pixar.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78586" y="3429001"/>
            <a:ext cx="3211496" cy="2045117"/>
          </a:xfrm>
          <a:prstGeom prst="rect">
            <a:avLst/>
          </a:prstGeom>
          <a:noFill/>
          <a:ln>
            <a:noFill/>
          </a:ln>
        </p:spPr>
      </p:pic>
    </p:spTree>
    <p:extLst>
      <p:ext uri="{BB962C8B-B14F-4D97-AF65-F5344CB8AC3E}">
        <p14:creationId xmlns:p14="http://schemas.microsoft.com/office/powerpoint/2010/main" val="176482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1000"/>
                                        <p:tgtEl>
                                          <p:spTgt spid="1027"/>
                                        </p:tgtEl>
                                      </p:cBhvr>
                                    </p:animEffect>
                                    <p:anim calcmode="lin" valueType="num">
                                      <p:cBhvr>
                                        <p:cTn id="15" dur="1000" fill="hold"/>
                                        <p:tgtEl>
                                          <p:spTgt spid="1027"/>
                                        </p:tgtEl>
                                        <p:attrNameLst>
                                          <p:attrName>ppt_x</p:attrName>
                                        </p:attrNameLst>
                                      </p:cBhvr>
                                      <p:tavLst>
                                        <p:tav tm="0">
                                          <p:val>
                                            <p:strVal val="#ppt_x"/>
                                          </p:val>
                                        </p:tav>
                                        <p:tav tm="100000">
                                          <p:val>
                                            <p:strVal val="#ppt_x"/>
                                          </p:val>
                                        </p:tav>
                                      </p:tavLst>
                                    </p:anim>
                                    <p:anim calcmode="lin" valueType="num">
                                      <p:cBhvr>
                                        <p:cTn id="16"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1000"/>
                                        <p:tgtEl>
                                          <p:spTgt spid="1028"/>
                                        </p:tgtEl>
                                      </p:cBhvr>
                                    </p:animEffect>
                                    <p:anim calcmode="lin" valueType="num">
                                      <p:cBhvr>
                                        <p:cTn id="22" dur="1000" fill="hold"/>
                                        <p:tgtEl>
                                          <p:spTgt spid="1028"/>
                                        </p:tgtEl>
                                        <p:attrNameLst>
                                          <p:attrName>ppt_x</p:attrName>
                                        </p:attrNameLst>
                                      </p:cBhvr>
                                      <p:tavLst>
                                        <p:tav tm="0">
                                          <p:val>
                                            <p:strVal val="#ppt_x"/>
                                          </p:val>
                                        </p:tav>
                                        <p:tav tm="100000">
                                          <p:val>
                                            <p:strVal val="#ppt_x"/>
                                          </p:val>
                                        </p:tav>
                                      </p:tavLst>
                                    </p:anim>
                                    <p:anim calcmode="lin" valueType="num">
                                      <p:cBhvr>
                                        <p:cTn id="23"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12192000" cy="6858000"/>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383460"/>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9" name="Прямоугольник 8"/>
          <p:cNvSpPr/>
          <p:nvPr/>
        </p:nvSpPr>
        <p:spPr>
          <a:xfrm>
            <a:off x="93044" y="111286"/>
            <a:ext cx="12098956" cy="784830"/>
          </a:xfrm>
          <a:prstGeom prst="rect">
            <a:avLst/>
          </a:prstGeom>
          <a:noFill/>
        </p:spPr>
        <p:txBody>
          <a:bodyPr wrap="square" lIns="91440" tIns="45720" rIns="91440" bIns="45720">
            <a:spAutoFit/>
          </a:bodyPr>
          <a:lstStyle/>
          <a:p>
            <a:pPr algn="ctr"/>
            <a:r>
              <a:rPr lang="ru-RU" sz="4500" b="1" cap="none" spc="0" dirty="0" smtClean="0">
                <a:ln w="22225">
                  <a:solidFill>
                    <a:schemeClr val="accent2">
                      <a:lumMod val="50000"/>
                    </a:schemeClr>
                  </a:solidFill>
                  <a:prstDash val="solid"/>
                </a:ln>
                <a:solidFill>
                  <a:schemeClr val="accent2">
                    <a:lumMod val="75000"/>
                  </a:schemeClr>
                </a:solidFill>
                <a:effectLst/>
              </a:rPr>
              <a:t>Пример задания</a:t>
            </a:r>
            <a:endParaRPr lang="ru-RU" sz="4500" b="1" cap="none" spc="0" dirty="0">
              <a:ln w="22225">
                <a:solidFill>
                  <a:schemeClr val="accent2">
                    <a:lumMod val="50000"/>
                  </a:schemeClr>
                </a:solidFill>
                <a:prstDash val="solid"/>
              </a:ln>
              <a:solidFill>
                <a:schemeClr val="accent2">
                  <a:lumMod val="75000"/>
                </a:schemeClr>
              </a:solidFill>
              <a:effectLst/>
            </a:endParaRPr>
          </a:p>
        </p:txBody>
      </p:sp>
      <p:sp>
        <p:nvSpPr>
          <p:cNvPr id="5" name="Прямоугольник 4"/>
          <p:cNvSpPr/>
          <p:nvPr/>
        </p:nvSpPr>
        <p:spPr>
          <a:xfrm>
            <a:off x="356135" y="973119"/>
            <a:ext cx="11588817" cy="541130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3670" marR="155575" indent="448945" algn="just">
              <a:spcAft>
                <a:spcPts val="0"/>
              </a:spcAft>
            </a:pPr>
            <a:r>
              <a:rPr lang="ru-RU" spc="-20" dirty="0">
                <a:latin typeface="Times New Roman"/>
                <a:ea typeface="Times New Roman"/>
              </a:rPr>
              <a:t>Александр Македонский </a:t>
            </a:r>
            <a:r>
              <a:rPr lang="ru-RU" spc="-15" dirty="0">
                <a:latin typeface="Times New Roman"/>
                <a:ea typeface="Times New Roman"/>
              </a:rPr>
              <a:t>обладал исключительной памятью и наблюдательностью. Он</a:t>
            </a:r>
            <a:r>
              <a:rPr lang="ru-RU" spc="-285" dirty="0">
                <a:latin typeface="Times New Roman"/>
                <a:ea typeface="Times New Roman"/>
              </a:rPr>
              <a:t> </a:t>
            </a:r>
            <a:r>
              <a:rPr lang="ru-RU" dirty="0">
                <a:latin typeface="Times New Roman"/>
                <a:ea typeface="Times New Roman"/>
              </a:rPr>
              <a:t>знал в лицо и по имени каждого из 40 тыс. своих воинов, с которыми бок о бок сражался и</a:t>
            </a:r>
            <a:r>
              <a:rPr lang="ru-RU" spc="-285" dirty="0">
                <a:latin typeface="Times New Roman"/>
                <a:ea typeface="Times New Roman"/>
              </a:rPr>
              <a:t> </a:t>
            </a:r>
            <a:r>
              <a:rPr lang="ru-RU" dirty="0">
                <a:latin typeface="Times New Roman"/>
                <a:ea typeface="Times New Roman"/>
              </a:rPr>
              <a:t>делил тяготы походной жизни. Все воины были достойны похвалы, на любого он мог</a:t>
            </a:r>
            <a:r>
              <a:rPr lang="ru-RU" spc="5" dirty="0">
                <a:latin typeface="Times New Roman"/>
                <a:ea typeface="Times New Roman"/>
              </a:rPr>
              <a:t> </a:t>
            </a:r>
            <a:r>
              <a:rPr lang="ru-RU" spc="-5" dirty="0">
                <a:latin typeface="Times New Roman"/>
                <a:ea typeface="Times New Roman"/>
              </a:rPr>
              <a:t>положиться.</a:t>
            </a:r>
            <a:r>
              <a:rPr lang="ru-RU" spc="-55" dirty="0">
                <a:latin typeface="Times New Roman"/>
                <a:ea typeface="Times New Roman"/>
              </a:rPr>
              <a:t> </a:t>
            </a:r>
            <a:r>
              <a:rPr lang="ru-RU" spc="-5" dirty="0">
                <a:latin typeface="Times New Roman"/>
                <a:ea typeface="Times New Roman"/>
              </a:rPr>
              <a:t>Но</a:t>
            </a:r>
            <a:r>
              <a:rPr lang="ru-RU" spc="-55" dirty="0">
                <a:latin typeface="Times New Roman"/>
                <a:ea typeface="Times New Roman"/>
              </a:rPr>
              <a:t> </a:t>
            </a:r>
            <a:r>
              <a:rPr lang="ru-RU" spc="-5" dirty="0">
                <a:latin typeface="Times New Roman"/>
                <a:ea typeface="Times New Roman"/>
              </a:rPr>
              <a:t>в</a:t>
            </a:r>
            <a:r>
              <a:rPr lang="ru-RU" spc="-55" dirty="0">
                <a:latin typeface="Times New Roman"/>
                <a:ea typeface="Times New Roman"/>
              </a:rPr>
              <a:t> </a:t>
            </a:r>
            <a:r>
              <a:rPr lang="ru-RU" spc="-5" dirty="0">
                <a:latin typeface="Times New Roman"/>
                <a:ea typeface="Times New Roman"/>
              </a:rPr>
              <a:t>самые</a:t>
            </a:r>
            <a:r>
              <a:rPr lang="ru-RU" spc="-70" dirty="0">
                <a:latin typeface="Times New Roman"/>
                <a:ea typeface="Times New Roman"/>
              </a:rPr>
              <a:t> </a:t>
            </a:r>
            <a:r>
              <a:rPr lang="ru-RU" spc="-5" dirty="0">
                <a:latin typeface="Times New Roman"/>
                <a:ea typeface="Times New Roman"/>
              </a:rPr>
              <a:t>трудные</a:t>
            </a:r>
            <a:r>
              <a:rPr lang="ru-RU" spc="-55" dirty="0">
                <a:latin typeface="Times New Roman"/>
                <a:ea typeface="Times New Roman"/>
              </a:rPr>
              <a:t> </a:t>
            </a:r>
            <a:r>
              <a:rPr lang="ru-RU" spc="-5" dirty="0">
                <a:latin typeface="Times New Roman"/>
                <a:ea typeface="Times New Roman"/>
              </a:rPr>
              <a:t>самые</a:t>
            </a:r>
            <a:r>
              <a:rPr lang="ru-RU" spc="-60" dirty="0">
                <a:latin typeface="Times New Roman"/>
                <a:ea typeface="Times New Roman"/>
              </a:rPr>
              <a:t> </a:t>
            </a:r>
            <a:r>
              <a:rPr lang="ru-RU" spc="-5" dirty="0">
                <a:latin typeface="Times New Roman"/>
                <a:ea typeface="Times New Roman"/>
              </a:rPr>
              <a:t>решающие</a:t>
            </a:r>
            <a:r>
              <a:rPr lang="ru-RU" spc="-45" dirty="0">
                <a:latin typeface="Times New Roman"/>
                <a:ea typeface="Times New Roman"/>
              </a:rPr>
              <a:t> </a:t>
            </a:r>
            <a:r>
              <a:rPr lang="ru-RU" spc="-5" dirty="0">
                <a:latin typeface="Times New Roman"/>
                <a:ea typeface="Times New Roman"/>
              </a:rPr>
              <a:t>участки</a:t>
            </a:r>
            <a:r>
              <a:rPr lang="ru-RU" spc="-60" dirty="0">
                <a:latin typeface="Times New Roman"/>
                <a:ea typeface="Times New Roman"/>
              </a:rPr>
              <a:t> </a:t>
            </a:r>
            <a:r>
              <a:rPr lang="ru-RU" spc="-5" dirty="0">
                <a:latin typeface="Times New Roman"/>
                <a:ea typeface="Times New Roman"/>
              </a:rPr>
              <a:t>битвы</a:t>
            </a:r>
            <a:r>
              <a:rPr lang="ru-RU" spc="-65" dirty="0">
                <a:latin typeface="Times New Roman"/>
                <a:ea typeface="Times New Roman"/>
              </a:rPr>
              <a:t> </a:t>
            </a:r>
            <a:r>
              <a:rPr lang="ru-RU" spc="-5" dirty="0">
                <a:latin typeface="Times New Roman"/>
                <a:ea typeface="Times New Roman"/>
              </a:rPr>
              <a:t>Александр</a:t>
            </a:r>
            <a:r>
              <a:rPr lang="ru-RU" spc="-65" dirty="0">
                <a:latin typeface="Times New Roman"/>
                <a:ea typeface="Times New Roman"/>
              </a:rPr>
              <a:t> </a:t>
            </a:r>
            <a:r>
              <a:rPr lang="ru-RU" spc="-5" dirty="0">
                <a:latin typeface="Times New Roman"/>
                <a:ea typeface="Times New Roman"/>
              </a:rPr>
              <a:t>посылал</a:t>
            </a:r>
            <a:r>
              <a:rPr lang="ru-RU" spc="-55" dirty="0">
                <a:latin typeface="Times New Roman"/>
                <a:ea typeface="Times New Roman"/>
              </a:rPr>
              <a:t> </a:t>
            </a:r>
            <a:r>
              <a:rPr lang="ru-RU" spc="-5" dirty="0">
                <a:latin typeface="Times New Roman"/>
                <a:ea typeface="Times New Roman"/>
              </a:rPr>
              <a:t>лишь</a:t>
            </a:r>
            <a:r>
              <a:rPr lang="ru-RU" spc="-290" dirty="0">
                <a:latin typeface="Times New Roman"/>
                <a:ea typeface="Times New Roman"/>
              </a:rPr>
              <a:t> </a:t>
            </a:r>
            <a:r>
              <a:rPr lang="ru-RU" dirty="0">
                <a:latin typeface="Times New Roman"/>
                <a:ea typeface="Times New Roman"/>
              </a:rPr>
              <a:t>тех, кого отбирал лично…. Он давно заметил, что при волнении, в период опасности одни</a:t>
            </a:r>
            <a:r>
              <a:rPr lang="ru-RU" spc="5" dirty="0">
                <a:latin typeface="Times New Roman"/>
                <a:ea typeface="Times New Roman"/>
              </a:rPr>
              <a:t> </a:t>
            </a:r>
            <a:r>
              <a:rPr lang="ru-RU" dirty="0">
                <a:latin typeface="Times New Roman"/>
                <a:ea typeface="Times New Roman"/>
              </a:rPr>
              <a:t>люди</a:t>
            </a:r>
            <a:r>
              <a:rPr lang="ru-RU" spc="-40" dirty="0">
                <a:latin typeface="Times New Roman"/>
                <a:ea typeface="Times New Roman"/>
              </a:rPr>
              <a:t> </a:t>
            </a:r>
            <a:r>
              <a:rPr lang="ru-RU" dirty="0">
                <a:latin typeface="Times New Roman"/>
                <a:ea typeface="Times New Roman"/>
              </a:rPr>
              <a:t>бледнеют,</a:t>
            </a:r>
            <a:r>
              <a:rPr lang="ru-RU" spc="-45" dirty="0">
                <a:latin typeface="Times New Roman"/>
                <a:ea typeface="Times New Roman"/>
              </a:rPr>
              <a:t> </a:t>
            </a:r>
            <a:r>
              <a:rPr lang="ru-RU" dirty="0">
                <a:latin typeface="Times New Roman"/>
                <a:ea typeface="Times New Roman"/>
              </a:rPr>
              <a:t>другие</a:t>
            </a:r>
            <a:r>
              <a:rPr lang="ru-RU" spc="-35" dirty="0">
                <a:latin typeface="Times New Roman"/>
                <a:ea typeface="Times New Roman"/>
              </a:rPr>
              <a:t> </a:t>
            </a:r>
            <a:r>
              <a:rPr lang="ru-RU" dirty="0">
                <a:latin typeface="Times New Roman"/>
                <a:ea typeface="Times New Roman"/>
              </a:rPr>
              <a:t>–</a:t>
            </a:r>
            <a:r>
              <a:rPr lang="ru-RU" spc="-25" dirty="0">
                <a:latin typeface="Times New Roman"/>
                <a:ea typeface="Times New Roman"/>
              </a:rPr>
              <a:t> </a:t>
            </a:r>
            <a:r>
              <a:rPr lang="ru-RU" dirty="0">
                <a:latin typeface="Times New Roman"/>
                <a:ea typeface="Times New Roman"/>
              </a:rPr>
              <a:t>краснеют.</a:t>
            </a:r>
          </a:p>
          <a:p>
            <a:pPr marL="153670" marR="153670" indent="448945" algn="just">
              <a:spcAft>
                <a:spcPts val="0"/>
              </a:spcAft>
            </a:pPr>
            <a:r>
              <a:rPr lang="ru-RU" i="1" dirty="0">
                <a:latin typeface="Times New Roman"/>
                <a:ea typeface="Times New Roman"/>
              </a:rPr>
              <a:t>Краснеющих или бледнеющих посылал Александр Македонский на ответственные</a:t>
            </a:r>
            <a:r>
              <a:rPr lang="ru-RU" i="1" spc="5" dirty="0">
                <a:latin typeface="Times New Roman"/>
                <a:ea typeface="Times New Roman"/>
              </a:rPr>
              <a:t> </a:t>
            </a:r>
            <a:r>
              <a:rPr lang="ru-RU" i="1" dirty="0">
                <a:latin typeface="Times New Roman"/>
                <a:ea typeface="Times New Roman"/>
              </a:rPr>
              <a:t>задания.</a:t>
            </a:r>
            <a:r>
              <a:rPr lang="ru-RU" i="1" spc="-45" dirty="0">
                <a:latin typeface="Times New Roman"/>
                <a:ea typeface="Times New Roman"/>
              </a:rPr>
              <a:t> </a:t>
            </a:r>
            <a:r>
              <a:rPr lang="ru-RU" i="1" dirty="0">
                <a:latin typeface="Times New Roman"/>
                <a:ea typeface="Times New Roman"/>
              </a:rPr>
              <a:t>Почему?</a:t>
            </a:r>
            <a:endParaRPr lang="ru-RU" sz="1600" dirty="0">
              <a:effectLst/>
              <a:latin typeface="Times New Roman"/>
              <a:ea typeface="Times New Roman"/>
            </a:endParaRPr>
          </a:p>
        </p:txBody>
      </p:sp>
      <p:sp>
        <p:nvSpPr>
          <p:cNvPr id="2" name="TextBox 1"/>
          <p:cNvSpPr txBox="1"/>
          <p:nvPr/>
        </p:nvSpPr>
        <p:spPr>
          <a:xfrm>
            <a:off x="340092" y="1413064"/>
            <a:ext cx="11511815" cy="4031873"/>
          </a:xfrm>
          <a:prstGeom prst="rect">
            <a:avLst/>
          </a:prstGeom>
          <a:noFill/>
        </p:spPr>
        <p:txBody>
          <a:bodyPr wrap="square" rtlCol="0">
            <a:spAutoFit/>
          </a:bodyPr>
          <a:lstStyle/>
          <a:p>
            <a:r>
              <a:rPr lang="ru-RU" sz="3200" dirty="0"/>
              <a:t>Участники делятся на две группы. Каждой группе дается по листу бумаги и по одному фломастеру. Первый участник создает «прекрасный» рисунок и передает его соседу справа. Тот в течение 30 секунд превращает «прекрасный» рисунок в «ужасный» и передает следующему человеку, который должен снова сделать рисунок «прекрасным».</a:t>
            </a:r>
          </a:p>
          <a:p>
            <a:r>
              <a:rPr lang="ru-RU" sz="3200" dirty="0"/>
              <a:t>Так лист проходит весь круг. Рисунок возвращается первому </a:t>
            </a:r>
            <a:r>
              <a:rPr lang="ru-RU" sz="3200" dirty="0" smtClean="0"/>
              <a:t>автору</a:t>
            </a:r>
            <a:endParaRPr lang="ru-RU" sz="3200" dirty="0"/>
          </a:p>
        </p:txBody>
      </p:sp>
    </p:spTree>
    <p:extLst>
      <p:ext uri="{BB962C8B-B14F-4D97-AF65-F5344CB8AC3E}">
        <p14:creationId xmlns:p14="http://schemas.microsoft.com/office/powerpoint/2010/main" val="1105565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12192000" cy="6858000"/>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383460"/>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9" name="Прямоугольник 8"/>
          <p:cNvSpPr/>
          <p:nvPr/>
        </p:nvSpPr>
        <p:spPr>
          <a:xfrm>
            <a:off x="93044" y="111286"/>
            <a:ext cx="12098956" cy="784830"/>
          </a:xfrm>
          <a:prstGeom prst="rect">
            <a:avLst/>
          </a:prstGeom>
          <a:noFill/>
        </p:spPr>
        <p:txBody>
          <a:bodyPr wrap="square" lIns="91440" tIns="45720" rIns="91440" bIns="45720">
            <a:spAutoFit/>
          </a:bodyPr>
          <a:lstStyle/>
          <a:p>
            <a:pPr algn="ctr"/>
            <a:r>
              <a:rPr lang="ru-RU" sz="4500" b="1" cap="none" spc="0" dirty="0" smtClean="0">
                <a:ln w="22225">
                  <a:solidFill>
                    <a:schemeClr val="accent2">
                      <a:lumMod val="50000"/>
                    </a:schemeClr>
                  </a:solidFill>
                  <a:prstDash val="solid"/>
                </a:ln>
                <a:solidFill>
                  <a:schemeClr val="accent2">
                    <a:lumMod val="75000"/>
                  </a:schemeClr>
                </a:solidFill>
                <a:effectLst/>
              </a:rPr>
              <a:t>Пример задания</a:t>
            </a:r>
            <a:endParaRPr lang="ru-RU" sz="4500" b="1" cap="none" spc="0" dirty="0">
              <a:ln w="22225">
                <a:solidFill>
                  <a:schemeClr val="accent2">
                    <a:lumMod val="50000"/>
                  </a:schemeClr>
                </a:solidFill>
                <a:prstDash val="solid"/>
              </a:ln>
              <a:solidFill>
                <a:schemeClr val="accent2">
                  <a:lumMod val="75000"/>
                </a:schemeClr>
              </a:solidFill>
              <a:effectLst/>
            </a:endParaRPr>
          </a:p>
        </p:txBody>
      </p:sp>
      <p:sp>
        <p:nvSpPr>
          <p:cNvPr id="5" name="Прямоугольник 4"/>
          <p:cNvSpPr/>
          <p:nvPr/>
        </p:nvSpPr>
        <p:spPr>
          <a:xfrm>
            <a:off x="356135" y="973119"/>
            <a:ext cx="11588817" cy="541130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3670" marR="155575" indent="448945" algn="just">
              <a:spcAft>
                <a:spcPts val="0"/>
              </a:spcAft>
            </a:pPr>
            <a:r>
              <a:rPr lang="ru-RU" spc="-20" dirty="0">
                <a:latin typeface="Times New Roman"/>
                <a:ea typeface="Times New Roman"/>
              </a:rPr>
              <a:t>Александр Македонский </a:t>
            </a:r>
            <a:r>
              <a:rPr lang="ru-RU" spc="-15" dirty="0">
                <a:latin typeface="Times New Roman"/>
                <a:ea typeface="Times New Roman"/>
              </a:rPr>
              <a:t>обладал исключительной памятью и наблюдательностью. Он</a:t>
            </a:r>
            <a:r>
              <a:rPr lang="ru-RU" spc="-285" dirty="0">
                <a:latin typeface="Times New Roman"/>
                <a:ea typeface="Times New Roman"/>
              </a:rPr>
              <a:t> </a:t>
            </a:r>
            <a:r>
              <a:rPr lang="ru-RU" dirty="0">
                <a:latin typeface="Times New Roman"/>
                <a:ea typeface="Times New Roman"/>
              </a:rPr>
              <a:t>знал в лицо и по имени каждого из 40 тыс. своих воинов, с которыми бок о бок сражался и</a:t>
            </a:r>
            <a:r>
              <a:rPr lang="ru-RU" spc="-285" dirty="0">
                <a:latin typeface="Times New Roman"/>
                <a:ea typeface="Times New Roman"/>
              </a:rPr>
              <a:t> </a:t>
            </a:r>
            <a:r>
              <a:rPr lang="ru-RU" dirty="0">
                <a:latin typeface="Times New Roman"/>
                <a:ea typeface="Times New Roman"/>
              </a:rPr>
              <a:t>делил тяготы походной жизни. Все воины были достойны похвалы, на любого он мог</a:t>
            </a:r>
            <a:r>
              <a:rPr lang="ru-RU" spc="5" dirty="0">
                <a:latin typeface="Times New Roman"/>
                <a:ea typeface="Times New Roman"/>
              </a:rPr>
              <a:t> </a:t>
            </a:r>
            <a:r>
              <a:rPr lang="ru-RU" spc="-5" dirty="0">
                <a:latin typeface="Times New Roman"/>
                <a:ea typeface="Times New Roman"/>
              </a:rPr>
              <a:t>положиться.</a:t>
            </a:r>
            <a:r>
              <a:rPr lang="ru-RU" spc="-55" dirty="0">
                <a:latin typeface="Times New Roman"/>
                <a:ea typeface="Times New Roman"/>
              </a:rPr>
              <a:t> </a:t>
            </a:r>
            <a:r>
              <a:rPr lang="ru-RU" spc="-5" dirty="0">
                <a:latin typeface="Times New Roman"/>
                <a:ea typeface="Times New Roman"/>
              </a:rPr>
              <a:t>Но</a:t>
            </a:r>
            <a:r>
              <a:rPr lang="ru-RU" spc="-55" dirty="0">
                <a:latin typeface="Times New Roman"/>
                <a:ea typeface="Times New Roman"/>
              </a:rPr>
              <a:t> </a:t>
            </a:r>
            <a:r>
              <a:rPr lang="ru-RU" spc="-5" dirty="0">
                <a:latin typeface="Times New Roman"/>
                <a:ea typeface="Times New Roman"/>
              </a:rPr>
              <a:t>в</a:t>
            </a:r>
            <a:r>
              <a:rPr lang="ru-RU" spc="-55" dirty="0">
                <a:latin typeface="Times New Roman"/>
                <a:ea typeface="Times New Roman"/>
              </a:rPr>
              <a:t> </a:t>
            </a:r>
            <a:r>
              <a:rPr lang="ru-RU" spc="-5" dirty="0">
                <a:latin typeface="Times New Roman"/>
                <a:ea typeface="Times New Roman"/>
              </a:rPr>
              <a:t>самые</a:t>
            </a:r>
            <a:r>
              <a:rPr lang="ru-RU" spc="-70" dirty="0">
                <a:latin typeface="Times New Roman"/>
                <a:ea typeface="Times New Roman"/>
              </a:rPr>
              <a:t> </a:t>
            </a:r>
            <a:r>
              <a:rPr lang="ru-RU" spc="-5" dirty="0">
                <a:latin typeface="Times New Roman"/>
                <a:ea typeface="Times New Roman"/>
              </a:rPr>
              <a:t>трудные</a:t>
            </a:r>
            <a:r>
              <a:rPr lang="ru-RU" spc="-55" dirty="0">
                <a:latin typeface="Times New Roman"/>
                <a:ea typeface="Times New Roman"/>
              </a:rPr>
              <a:t> </a:t>
            </a:r>
            <a:r>
              <a:rPr lang="ru-RU" spc="-5" dirty="0">
                <a:latin typeface="Times New Roman"/>
                <a:ea typeface="Times New Roman"/>
              </a:rPr>
              <a:t>самые</a:t>
            </a:r>
            <a:r>
              <a:rPr lang="ru-RU" spc="-60" dirty="0">
                <a:latin typeface="Times New Roman"/>
                <a:ea typeface="Times New Roman"/>
              </a:rPr>
              <a:t> </a:t>
            </a:r>
            <a:r>
              <a:rPr lang="ru-RU" spc="-5" dirty="0">
                <a:latin typeface="Times New Roman"/>
                <a:ea typeface="Times New Roman"/>
              </a:rPr>
              <a:t>решающие</a:t>
            </a:r>
            <a:r>
              <a:rPr lang="ru-RU" spc="-45" dirty="0">
                <a:latin typeface="Times New Roman"/>
                <a:ea typeface="Times New Roman"/>
              </a:rPr>
              <a:t> </a:t>
            </a:r>
            <a:r>
              <a:rPr lang="ru-RU" spc="-5" dirty="0">
                <a:latin typeface="Times New Roman"/>
                <a:ea typeface="Times New Roman"/>
              </a:rPr>
              <a:t>участки</a:t>
            </a:r>
            <a:r>
              <a:rPr lang="ru-RU" spc="-60" dirty="0">
                <a:latin typeface="Times New Roman"/>
                <a:ea typeface="Times New Roman"/>
              </a:rPr>
              <a:t> </a:t>
            </a:r>
            <a:r>
              <a:rPr lang="ru-RU" spc="-5" dirty="0">
                <a:latin typeface="Times New Roman"/>
                <a:ea typeface="Times New Roman"/>
              </a:rPr>
              <a:t>битвы</a:t>
            </a:r>
            <a:r>
              <a:rPr lang="ru-RU" spc="-65" dirty="0">
                <a:latin typeface="Times New Roman"/>
                <a:ea typeface="Times New Roman"/>
              </a:rPr>
              <a:t> </a:t>
            </a:r>
            <a:r>
              <a:rPr lang="ru-RU" spc="-5" dirty="0">
                <a:latin typeface="Times New Roman"/>
                <a:ea typeface="Times New Roman"/>
              </a:rPr>
              <a:t>Александр</a:t>
            </a:r>
            <a:r>
              <a:rPr lang="ru-RU" spc="-65" dirty="0">
                <a:latin typeface="Times New Roman"/>
                <a:ea typeface="Times New Roman"/>
              </a:rPr>
              <a:t> </a:t>
            </a:r>
            <a:r>
              <a:rPr lang="ru-RU" spc="-5" dirty="0">
                <a:latin typeface="Times New Roman"/>
                <a:ea typeface="Times New Roman"/>
              </a:rPr>
              <a:t>посылал</a:t>
            </a:r>
            <a:r>
              <a:rPr lang="ru-RU" spc="-55" dirty="0">
                <a:latin typeface="Times New Roman"/>
                <a:ea typeface="Times New Roman"/>
              </a:rPr>
              <a:t> </a:t>
            </a:r>
            <a:r>
              <a:rPr lang="ru-RU" spc="-5" dirty="0">
                <a:latin typeface="Times New Roman"/>
                <a:ea typeface="Times New Roman"/>
              </a:rPr>
              <a:t>лишь</a:t>
            </a:r>
            <a:r>
              <a:rPr lang="ru-RU" spc="-290" dirty="0">
                <a:latin typeface="Times New Roman"/>
                <a:ea typeface="Times New Roman"/>
              </a:rPr>
              <a:t> </a:t>
            </a:r>
            <a:r>
              <a:rPr lang="ru-RU" dirty="0">
                <a:latin typeface="Times New Roman"/>
                <a:ea typeface="Times New Roman"/>
              </a:rPr>
              <a:t>тех, кого отбирал лично…. Он давно заметил, что при волнении, в период опасности одни</a:t>
            </a:r>
            <a:r>
              <a:rPr lang="ru-RU" spc="5" dirty="0">
                <a:latin typeface="Times New Roman"/>
                <a:ea typeface="Times New Roman"/>
              </a:rPr>
              <a:t> </a:t>
            </a:r>
            <a:r>
              <a:rPr lang="ru-RU" dirty="0">
                <a:latin typeface="Times New Roman"/>
                <a:ea typeface="Times New Roman"/>
              </a:rPr>
              <a:t>люди</a:t>
            </a:r>
            <a:r>
              <a:rPr lang="ru-RU" spc="-40" dirty="0">
                <a:latin typeface="Times New Roman"/>
                <a:ea typeface="Times New Roman"/>
              </a:rPr>
              <a:t> </a:t>
            </a:r>
            <a:r>
              <a:rPr lang="ru-RU" dirty="0">
                <a:latin typeface="Times New Roman"/>
                <a:ea typeface="Times New Roman"/>
              </a:rPr>
              <a:t>бледнеют,</a:t>
            </a:r>
            <a:r>
              <a:rPr lang="ru-RU" spc="-45" dirty="0">
                <a:latin typeface="Times New Roman"/>
                <a:ea typeface="Times New Roman"/>
              </a:rPr>
              <a:t> </a:t>
            </a:r>
            <a:r>
              <a:rPr lang="ru-RU" dirty="0">
                <a:latin typeface="Times New Roman"/>
                <a:ea typeface="Times New Roman"/>
              </a:rPr>
              <a:t>другие</a:t>
            </a:r>
            <a:r>
              <a:rPr lang="ru-RU" spc="-35" dirty="0">
                <a:latin typeface="Times New Roman"/>
                <a:ea typeface="Times New Roman"/>
              </a:rPr>
              <a:t> </a:t>
            </a:r>
            <a:r>
              <a:rPr lang="ru-RU" dirty="0">
                <a:latin typeface="Times New Roman"/>
                <a:ea typeface="Times New Roman"/>
              </a:rPr>
              <a:t>–</a:t>
            </a:r>
            <a:r>
              <a:rPr lang="ru-RU" spc="-25" dirty="0">
                <a:latin typeface="Times New Roman"/>
                <a:ea typeface="Times New Roman"/>
              </a:rPr>
              <a:t> </a:t>
            </a:r>
            <a:r>
              <a:rPr lang="ru-RU" dirty="0">
                <a:latin typeface="Times New Roman"/>
                <a:ea typeface="Times New Roman"/>
              </a:rPr>
              <a:t>краснеют.</a:t>
            </a:r>
          </a:p>
          <a:p>
            <a:pPr marL="153670" marR="153670" indent="448945" algn="just">
              <a:spcAft>
                <a:spcPts val="0"/>
              </a:spcAft>
            </a:pPr>
            <a:r>
              <a:rPr lang="ru-RU" i="1" dirty="0">
                <a:latin typeface="Times New Roman"/>
                <a:ea typeface="Times New Roman"/>
              </a:rPr>
              <a:t>Краснеющих или бледнеющих посылал Александр Македонский на ответственные</a:t>
            </a:r>
            <a:r>
              <a:rPr lang="ru-RU" i="1" spc="5" dirty="0">
                <a:latin typeface="Times New Roman"/>
                <a:ea typeface="Times New Roman"/>
              </a:rPr>
              <a:t> </a:t>
            </a:r>
            <a:r>
              <a:rPr lang="ru-RU" i="1" dirty="0">
                <a:latin typeface="Times New Roman"/>
                <a:ea typeface="Times New Roman"/>
              </a:rPr>
              <a:t>задания.</a:t>
            </a:r>
            <a:r>
              <a:rPr lang="ru-RU" i="1" spc="-45" dirty="0">
                <a:latin typeface="Times New Roman"/>
                <a:ea typeface="Times New Roman"/>
              </a:rPr>
              <a:t> </a:t>
            </a:r>
            <a:r>
              <a:rPr lang="ru-RU" i="1" dirty="0">
                <a:latin typeface="Times New Roman"/>
                <a:ea typeface="Times New Roman"/>
              </a:rPr>
              <a:t>Почему?</a:t>
            </a:r>
            <a:endParaRPr lang="ru-RU" sz="1600" dirty="0">
              <a:effectLst/>
              <a:latin typeface="Times New Roman"/>
              <a:ea typeface="Times New Roman"/>
            </a:endParaRPr>
          </a:p>
        </p:txBody>
      </p:sp>
      <p:sp>
        <p:nvSpPr>
          <p:cNvPr id="2" name="TextBox 1"/>
          <p:cNvSpPr txBox="1"/>
          <p:nvPr/>
        </p:nvSpPr>
        <p:spPr>
          <a:xfrm>
            <a:off x="386614" y="1155999"/>
            <a:ext cx="11511815" cy="4893647"/>
          </a:xfrm>
          <a:prstGeom prst="rect">
            <a:avLst/>
          </a:prstGeom>
          <a:noFill/>
        </p:spPr>
        <p:txBody>
          <a:bodyPr wrap="square" rtlCol="0">
            <a:spAutoFit/>
          </a:bodyPr>
          <a:lstStyle/>
          <a:p>
            <a:pPr marL="514350" indent="-514350">
              <a:buAutoNum type="arabicPeriod"/>
            </a:pPr>
            <a:r>
              <a:rPr lang="ru-RU" sz="2600" dirty="0" smtClean="0"/>
              <a:t>«Здравствуйте». </a:t>
            </a:r>
            <a:r>
              <a:rPr lang="ru-RU" sz="2600" dirty="0"/>
              <a:t>Так люди обычно приветствуют друг друга при встрече, желая здоровья. Задумывались ли вы когда-нибудь о том, почему в приветствии людей заложено пожелание друг другу здоровья? </a:t>
            </a:r>
            <a:endParaRPr lang="ru-RU" sz="2600" dirty="0" smtClean="0"/>
          </a:p>
          <a:p>
            <a:pPr marL="514350" indent="-514350">
              <a:buAutoNum type="arabicPeriod"/>
            </a:pPr>
            <a:r>
              <a:rPr lang="ru-RU" sz="2600" dirty="0" smtClean="0"/>
              <a:t>Насколько </a:t>
            </a:r>
            <a:r>
              <a:rPr lang="ru-RU" sz="2600" dirty="0"/>
              <a:t>значительной ценностью является для нас здоровье? На доске список пяти жизненных ценностей: БОГАТСТВО, УСПЕХ, ЛЮБОВЬ, ЗДОРОВЬЕ, КРАСОТА. Порядок, в котором они записаны, произвольный. </a:t>
            </a:r>
            <a:r>
              <a:rPr lang="ru-RU" sz="2600" dirty="0" smtClean="0"/>
              <a:t>Запишите эти </a:t>
            </a:r>
            <a:r>
              <a:rPr lang="ru-RU" sz="2600" dirty="0"/>
              <a:t>понятия в порядке их важности и ценности именно для себя </a:t>
            </a:r>
            <a:r>
              <a:rPr lang="ru-RU" sz="2600" dirty="0" smtClean="0"/>
              <a:t>лично. </a:t>
            </a:r>
          </a:p>
          <a:p>
            <a:pPr marL="514350" indent="-514350">
              <a:buAutoNum type="arabicPeriod"/>
            </a:pPr>
            <a:r>
              <a:rPr lang="ru-RU" sz="2600" dirty="0" smtClean="0"/>
              <a:t>Что вы можете сделать уже теперь для того, чтобы сохранить свое здоровье на долгие годы? </a:t>
            </a:r>
          </a:p>
          <a:p>
            <a:pPr marL="514350" indent="-514350">
              <a:buAutoNum type="arabicPeriod"/>
            </a:pPr>
            <a:r>
              <a:rPr lang="ru-RU" sz="2600" dirty="0" smtClean="0"/>
              <a:t> Обсудите выражение: «Здоровый нищий счастливее больного</a:t>
            </a:r>
            <a:r>
              <a:rPr lang="ru-RU" sz="2600" dirty="0"/>
              <a:t>, но богатого </a:t>
            </a:r>
            <a:r>
              <a:rPr lang="ru-RU" sz="2600" dirty="0" smtClean="0"/>
              <a:t>короля»</a:t>
            </a:r>
          </a:p>
          <a:p>
            <a:pPr marL="514350" indent="-514350">
              <a:buAutoNum type="arabicPeriod"/>
            </a:pPr>
            <a:r>
              <a:rPr lang="ru-RU" sz="2600" dirty="0" smtClean="0"/>
              <a:t>Почему </a:t>
            </a:r>
            <a:r>
              <a:rPr lang="ru-RU" sz="2600" dirty="0"/>
              <a:t>люди чаще всего желают друг другу именно здоровья?</a:t>
            </a:r>
          </a:p>
        </p:txBody>
      </p:sp>
    </p:spTree>
    <p:extLst>
      <p:ext uri="{BB962C8B-B14F-4D97-AF65-F5344CB8AC3E}">
        <p14:creationId xmlns:p14="http://schemas.microsoft.com/office/powerpoint/2010/main" val="2014791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rot="20676045">
            <a:off x="477950" y="1456935"/>
            <a:ext cx="5977866" cy="42875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8" name="TextBox 7"/>
          <p:cNvSpPr txBox="1"/>
          <p:nvPr/>
        </p:nvSpPr>
        <p:spPr>
          <a:xfrm>
            <a:off x="6743700" y="1712857"/>
            <a:ext cx="5290457" cy="2862322"/>
          </a:xfrm>
          <a:prstGeom prst="rect">
            <a:avLst/>
          </a:prstGeom>
          <a:noFill/>
        </p:spPr>
        <p:txBody>
          <a:bodyPr wrap="square" rtlCol="0">
            <a:spAutoFit/>
          </a:bodyPr>
          <a:lstStyle/>
          <a:p>
            <a:r>
              <a:rPr lang="ru-RU" sz="2000" dirty="0"/>
              <a:t>Функционально грамотным считается тот, кто может участвовать во всех тех видах деятельности, где грамотность необходима для эффективного функционирования его группы и общества и которые дают ему также возможность продолжать пользоваться чтением, письмом и счётом для своего собственного развития и для развития общества</a:t>
            </a:r>
            <a:endParaRPr lang="ru-RU" sz="19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5087">
            <a:off x="652710" y="1703497"/>
            <a:ext cx="5628345" cy="3794444"/>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6917778" y="183500"/>
            <a:ext cx="5015668" cy="677108"/>
          </a:xfrm>
          <a:prstGeom prst="rect">
            <a:avLst/>
          </a:prstGeom>
        </p:spPr>
        <p:txBody>
          <a:bodyPr wrap="none">
            <a:spAutoFit/>
          </a:bodyPr>
          <a:lstStyle/>
          <a:p>
            <a:r>
              <a:rPr lang="ru-RU" sz="3800" b="1" dirty="0" smtClean="0">
                <a:solidFill>
                  <a:schemeClr val="accent2">
                    <a:lumMod val="50000"/>
                  </a:schemeClr>
                </a:solidFill>
                <a:effectLst>
                  <a:outerShdw blurRad="38100" dist="38100" dir="2700000" algn="tl">
                    <a:srgbClr val="000000">
                      <a:alpha val="43137"/>
                    </a:srgbClr>
                  </a:outerShdw>
                </a:effectLst>
              </a:rPr>
              <a:t>Определение ЮНЕСКО</a:t>
            </a:r>
            <a:endParaRPr lang="ru-RU" sz="3800" dirty="0"/>
          </a:p>
        </p:txBody>
      </p:sp>
    </p:spTree>
    <p:extLst>
      <p:ext uri="{BB962C8B-B14F-4D97-AF65-F5344CB8AC3E}">
        <p14:creationId xmlns:p14="http://schemas.microsoft.com/office/powerpoint/2010/main" val="2032303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12192000" cy="6858000"/>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383460"/>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9" name="Прямоугольник 8"/>
          <p:cNvSpPr/>
          <p:nvPr/>
        </p:nvSpPr>
        <p:spPr>
          <a:xfrm>
            <a:off x="93044" y="111286"/>
            <a:ext cx="12098956" cy="784830"/>
          </a:xfrm>
          <a:prstGeom prst="rect">
            <a:avLst/>
          </a:prstGeom>
          <a:noFill/>
        </p:spPr>
        <p:txBody>
          <a:bodyPr wrap="square" lIns="91440" tIns="45720" rIns="91440" bIns="45720">
            <a:spAutoFit/>
          </a:bodyPr>
          <a:lstStyle/>
          <a:p>
            <a:pPr algn="ctr"/>
            <a:r>
              <a:rPr lang="ru-RU" sz="4500" b="1" cap="none" spc="0" dirty="0" smtClean="0">
                <a:ln w="22225">
                  <a:solidFill>
                    <a:schemeClr val="accent2">
                      <a:lumMod val="50000"/>
                    </a:schemeClr>
                  </a:solidFill>
                  <a:prstDash val="solid"/>
                </a:ln>
                <a:solidFill>
                  <a:schemeClr val="accent2">
                    <a:lumMod val="75000"/>
                  </a:schemeClr>
                </a:solidFill>
                <a:effectLst/>
              </a:rPr>
              <a:t>Пример задания</a:t>
            </a:r>
            <a:endParaRPr lang="ru-RU" sz="4500" b="1" cap="none" spc="0" dirty="0">
              <a:ln w="22225">
                <a:solidFill>
                  <a:schemeClr val="accent2">
                    <a:lumMod val="50000"/>
                  </a:schemeClr>
                </a:solidFill>
                <a:prstDash val="solid"/>
              </a:ln>
              <a:solidFill>
                <a:schemeClr val="accent2">
                  <a:lumMod val="75000"/>
                </a:schemeClr>
              </a:solidFill>
              <a:effectLst/>
            </a:endParaRPr>
          </a:p>
        </p:txBody>
      </p:sp>
      <p:sp>
        <p:nvSpPr>
          <p:cNvPr id="5" name="Прямоугольник 4"/>
          <p:cNvSpPr/>
          <p:nvPr/>
        </p:nvSpPr>
        <p:spPr>
          <a:xfrm>
            <a:off x="356135" y="973119"/>
            <a:ext cx="11588817" cy="5411308"/>
          </a:xfrm>
          <a:prstGeom prst="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3670" marR="155575" indent="448945" algn="just">
              <a:spcAft>
                <a:spcPts val="0"/>
              </a:spcAft>
            </a:pPr>
            <a:r>
              <a:rPr lang="ru-RU" spc="-20" dirty="0">
                <a:latin typeface="Times New Roman"/>
                <a:ea typeface="Times New Roman"/>
              </a:rPr>
              <a:t>Александр Македонский </a:t>
            </a:r>
            <a:r>
              <a:rPr lang="ru-RU" spc="-15" dirty="0">
                <a:latin typeface="Times New Roman"/>
                <a:ea typeface="Times New Roman"/>
              </a:rPr>
              <a:t>обладал исключительной памятью и наблюдательностью. Он</a:t>
            </a:r>
            <a:r>
              <a:rPr lang="ru-RU" spc="-285" dirty="0">
                <a:latin typeface="Times New Roman"/>
                <a:ea typeface="Times New Roman"/>
              </a:rPr>
              <a:t> </a:t>
            </a:r>
            <a:r>
              <a:rPr lang="ru-RU" dirty="0">
                <a:latin typeface="Times New Roman"/>
                <a:ea typeface="Times New Roman"/>
              </a:rPr>
              <a:t>знал в лицо и по имени каждого из 40 тыс. своих воинов, с которыми бок о бок сражался и</a:t>
            </a:r>
            <a:r>
              <a:rPr lang="ru-RU" spc="-285" dirty="0">
                <a:latin typeface="Times New Roman"/>
                <a:ea typeface="Times New Roman"/>
              </a:rPr>
              <a:t> </a:t>
            </a:r>
            <a:r>
              <a:rPr lang="ru-RU" dirty="0">
                <a:latin typeface="Times New Roman"/>
                <a:ea typeface="Times New Roman"/>
              </a:rPr>
              <a:t>делил тяготы походной жизни. Все воины были достойны похвалы, на любого он мог</a:t>
            </a:r>
            <a:r>
              <a:rPr lang="ru-RU" spc="5" dirty="0">
                <a:latin typeface="Times New Roman"/>
                <a:ea typeface="Times New Roman"/>
              </a:rPr>
              <a:t> </a:t>
            </a:r>
            <a:r>
              <a:rPr lang="ru-RU" spc="-5" dirty="0">
                <a:latin typeface="Times New Roman"/>
                <a:ea typeface="Times New Roman"/>
              </a:rPr>
              <a:t>положиться.</a:t>
            </a:r>
            <a:r>
              <a:rPr lang="ru-RU" spc="-55" dirty="0">
                <a:latin typeface="Times New Roman"/>
                <a:ea typeface="Times New Roman"/>
              </a:rPr>
              <a:t> </a:t>
            </a:r>
            <a:r>
              <a:rPr lang="ru-RU" spc="-5" dirty="0">
                <a:latin typeface="Times New Roman"/>
                <a:ea typeface="Times New Roman"/>
              </a:rPr>
              <a:t>Но</a:t>
            </a:r>
            <a:r>
              <a:rPr lang="ru-RU" spc="-55" dirty="0">
                <a:latin typeface="Times New Roman"/>
                <a:ea typeface="Times New Roman"/>
              </a:rPr>
              <a:t> </a:t>
            </a:r>
            <a:r>
              <a:rPr lang="ru-RU" spc="-5" dirty="0">
                <a:latin typeface="Times New Roman"/>
                <a:ea typeface="Times New Roman"/>
              </a:rPr>
              <a:t>в</a:t>
            </a:r>
            <a:r>
              <a:rPr lang="ru-RU" spc="-55" dirty="0">
                <a:latin typeface="Times New Roman"/>
                <a:ea typeface="Times New Roman"/>
              </a:rPr>
              <a:t> </a:t>
            </a:r>
            <a:r>
              <a:rPr lang="ru-RU" spc="-5" dirty="0">
                <a:latin typeface="Times New Roman"/>
                <a:ea typeface="Times New Roman"/>
              </a:rPr>
              <a:t>самые</a:t>
            </a:r>
            <a:r>
              <a:rPr lang="ru-RU" spc="-70" dirty="0">
                <a:latin typeface="Times New Roman"/>
                <a:ea typeface="Times New Roman"/>
              </a:rPr>
              <a:t> </a:t>
            </a:r>
            <a:r>
              <a:rPr lang="ru-RU" spc="-5" dirty="0">
                <a:latin typeface="Times New Roman"/>
                <a:ea typeface="Times New Roman"/>
              </a:rPr>
              <a:t>трудные</a:t>
            </a:r>
            <a:r>
              <a:rPr lang="ru-RU" spc="-55" dirty="0">
                <a:latin typeface="Times New Roman"/>
                <a:ea typeface="Times New Roman"/>
              </a:rPr>
              <a:t> </a:t>
            </a:r>
            <a:r>
              <a:rPr lang="ru-RU" spc="-5" dirty="0">
                <a:latin typeface="Times New Roman"/>
                <a:ea typeface="Times New Roman"/>
              </a:rPr>
              <a:t>самые</a:t>
            </a:r>
            <a:r>
              <a:rPr lang="ru-RU" spc="-60" dirty="0">
                <a:latin typeface="Times New Roman"/>
                <a:ea typeface="Times New Roman"/>
              </a:rPr>
              <a:t> </a:t>
            </a:r>
            <a:r>
              <a:rPr lang="ru-RU" spc="-5" dirty="0">
                <a:latin typeface="Times New Roman"/>
                <a:ea typeface="Times New Roman"/>
              </a:rPr>
              <a:t>решающие</a:t>
            </a:r>
            <a:r>
              <a:rPr lang="ru-RU" spc="-45" dirty="0">
                <a:latin typeface="Times New Roman"/>
                <a:ea typeface="Times New Roman"/>
              </a:rPr>
              <a:t> </a:t>
            </a:r>
            <a:r>
              <a:rPr lang="ru-RU" spc="-5" dirty="0">
                <a:latin typeface="Times New Roman"/>
                <a:ea typeface="Times New Roman"/>
              </a:rPr>
              <a:t>участки</a:t>
            </a:r>
            <a:r>
              <a:rPr lang="ru-RU" spc="-60" dirty="0">
                <a:latin typeface="Times New Roman"/>
                <a:ea typeface="Times New Roman"/>
              </a:rPr>
              <a:t> </a:t>
            </a:r>
            <a:r>
              <a:rPr lang="ru-RU" spc="-5" dirty="0">
                <a:latin typeface="Times New Roman"/>
                <a:ea typeface="Times New Roman"/>
              </a:rPr>
              <a:t>битвы</a:t>
            </a:r>
            <a:r>
              <a:rPr lang="ru-RU" spc="-65" dirty="0">
                <a:latin typeface="Times New Roman"/>
                <a:ea typeface="Times New Roman"/>
              </a:rPr>
              <a:t> </a:t>
            </a:r>
            <a:r>
              <a:rPr lang="ru-RU" spc="-5" dirty="0">
                <a:latin typeface="Times New Roman"/>
                <a:ea typeface="Times New Roman"/>
              </a:rPr>
              <a:t>Александр</a:t>
            </a:r>
            <a:r>
              <a:rPr lang="ru-RU" spc="-65" dirty="0">
                <a:latin typeface="Times New Roman"/>
                <a:ea typeface="Times New Roman"/>
              </a:rPr>
              <a:t> </a:t>
            </a:r>
            <a:r>
              <a:rPr lang="ru-RU" spc="-5" dirty="0">
                <a:latin typeface="Times New Roman"/>
                <a:ea typeface="Times New Roman"/>
              </a:rPr>
              <a:t>посылал</a:t>
            </a:r>
            <a:r>
              <a:rPr lang="ru-RU" spc="-55" dirty="0">
                <a:latin typeface="Times New Roman"/>
                <a:ea typeface="Times New Roman"/>
              </a:rPr>
              <a:t> </a:t>
            </a:r>
            <a:r>
              <a:rPr lang="ru-RU" spc="-5" dirty="0">
                <a:latin typeface="Times New Roman"/>
                <a:ea typeface="Times New Roman"/>
              </a:rPr>
              <a:t>лишь</a:t>
            </a:r>
            <a:r>
              <a:rPr lang="ru-RU" spc="-290" dirty="0">
                <a:latin typeface="Times New Roman"/>
                <a:ea typeface="Times New Roman"/>
              </a:rPr>
              <a:t> </a:t>
            </a:r>
            <a:r>
              <a:rPr lang="ru-RU" dirty="0">
                <a:latin typeface="Times New Roman"/>
                <a:ea typeface="Times New Roman"/>
              </a:rPr>
              <a:t>тех, кого отбирал лично…. Он давно заметил, что при волнении, в период опасности одни</a:t>
            </a:r>
            <a:r>
              <a:rPr lang="ru-RU" spc="5" dirty="0">
                <a:latin typeface="Times New Roman"/>
                <a:ea typeface="Times New Roman"/>
              </a:rPr>
              <a:t> </a:t>
            </a:r>
            <a:r>
              <a:rPr lang="ru-RU" dirty="0">
                <a:latin typeface="Times New Roman"/>
                <a:ea typeface="Times New Roman"/>
              </a:rPr>
              <a:t>люди</a:t>
            </a:r>
            <a:r>
              <a:rPr lang="ru-RU" spc="-40" dirty="0">
                <a:latin typeface="Times New Roman"/>
                <a:ea typeface="Times New Roman"/>
              </a:rPr>
              <a:t> </a:t>
            </a:r>
            <a:r>
              <a:rPr lang="ru-RU" dirty="0">
                <a:latin typeface="Times New Roman"/>
                <a:ea typeface="Times New Roman"/>
              </a:rPr>
              <a:t>бледнеют,</a:t>
            </a:r>
            <a:r>
              <a:rPr lang="ru-RU" spc="-45" dirty="0">
                <a:latin typeface="Times New Roman"/>
                <a:ea typeface="Times New Roman"/>
              </a:rPr>
              <a:t> </a:t>
            </a:r>
            <a:r>
              <a:rPr lang="ru-RU" dirty="0">
                <a:latin typeface="Times New Roman"/>
                <a:ea typeface="Times New Roman"/>
              </a:rPr>
              <a:t>другие</a:t>
            </a:r>
            <a:r>
              <a:rPr lang="ru-RU" spc="-35" dirty="0">
                <a:latin typeface="Times New Roman"/>
                <a:ea typeface="Times New Roman"/>
              </a:rPr>
              <a:t> </a:t>
            </a:r>
            <a:r>
              <a:rPr lang="ru-RU" dirty="0">
                <a:latin typeface="Times New Roman"/>
                <a:ea typeface="Times New Roman"/>
              </a:rPr>
              <a:t>–</a:t>
            </a:r>
            <a:r>
              <a:rPr lang="ru-RU" spc="-25" dirty="0">
                <a:latin typeface="Times New Roman"/>
                <a:ea typeface="Times New Roman"/>
              </a:rPr>
              <a:t> </a:t>
            </a:r>
            <a:r>
              <a:rPr lang="ru-RU" dirty="0">
                <a:latin typeface="Times New Roman"/>
                <a:ea typeface="Times New Roman"/>
              </a:rPr>
              <a:t>краснеют.</a:t>
            </a:r>
          </a:p>
          <a:p>
            <a:pPr marL="153670" marR="153670" indent="448945" algn="just">
              <a:spcAft>
                <a:spcPts val="0"/>
              </a:spcAft>
            </a:pPr>
            <a:r>
              <a:rPr lang="ru-RU" i="1" dirty="0">
                <a:latin typeface="Times New Roman"/>
                <a:ea typeface="Times New Roman"/>
              </a:rPr>
              <a:t>Краснеющих или бледнеющих посылал Александр Македонский на ответственные</a:t>
            </a:r>
            <a:r>
              <a:rPr lang="ru-RU" i="1" spc="5" dirty="0">
                <a:latin typeface="Times New Roman"/>
                <a:ea typeface="Times New Roman"/>
              </a:rPr>
              <a:t> </a:t>
            </a:r>
            <a:r>
              <a:rPr lang="ru-RU" i="1" dirty="0">
                <a:latin typeface="Times New Roman"/>
                <a:ea typeface="Times New Roman"/>
              </a:rPr>
              <a:t>задания.</a:t>
            </a:r>
            <a:r>
              <a:rPr lang="ru-RU" i="1" spc="-45" dirty="0">
                <a:latin typeface="Times New Roman"/>
                <a:ea typeface="Times New Roman"/>
              </a:rPr>
              <a:t> </a:t>
            </a:r>
            <a:r>
              <a:rPr lang="ru-RU" i="1" dirty="0">
                <a:latin typeface="Times New Roman"/>
                <a:ea typeface="Times New Roman"/>
              </a:rPr>
              <a:t>Почему?</a:t>
            </a:r>
            <a:endParaRPr lang="ru-RU" sz="1600" dirty="0">
              <a:effectLst/>
              <a:latin typeface="Times New Roman"/>
              <a:ea typeface="Times New Roman"/>
            </a:endParaRPr>
          </a:p>
        </p:txBody>
      </p:sp>
      <p:sp>
        <p:nvSpPr>
          <p:cNvPr id="2" name="TextBox 1"/>
          <p:cNvSpPr txBox="1"/>
          <p:nvPr/>
        </p:nvSpPr>
        <p:spPr>
          <a:xfrm>
            <a:off x="433137" y="1189724"/>
            <a:ext cx="11511815" cy="4924425"/>
          </a:xfrm>
          <a:prstGeom prst="rect">
            <a:avLst/>
          </a:prstGeom>
          <a:noFill/>
        </p:spPr>
        <p:txBody>
          <a:bodyPr wrap="square" rtlCol="0">
            <a:spAutoFit/>
          </a:bodyPr>
          <a:lstStyle/>
          <a:p>
            <a:r>
              <a:rPr lang="ru-RU" sz="3200" dirty="0" smtClean="0"/>
              <a:t>В каком регионе РФ вы живете?</a:t>
            </a:r>
          </a:p>
          <a:p>
            <a:r>
              <a:rPr lang="ru-RU" sz="3200" dirty="0" smtClean="0"/>
              <a:t>Знаете ли вы особые слова или выражения, которые употребляют только жители вашего города?</a:t>
            </a:r>
          </a:p>
          <a:p>
            <a:r>
              <a:rPr lang="ru-RU" sz="3200" dirty="0" smtClean="0"/>
              <a:t>Замечали ли вы, что ваши старшие родственники (бабушки или дедушки, прабабушки или прадедушки) произносят некоторые слова не так, как вы?</a:t>
            </a:r>
          </a:p>
          <a:p>
            <a:endParaRPr lang="ru-RU" sz="3200" dirty="0" smtClean="0"/>
          </a:p>
          <a:p>
            <a:r>
              <a:rPr lang="ru-RU" sz="3200" dirty="0" smtClean="0"/>
              <a:t>Соберите все факты и ответьте на вопрос: </a:t>
            </a:r>
            <a:r>
              <a:rPr lang="ru-RU" sz="3200" i="1" dirty="0" smtClean="0"/>
              <a:t>употребляется ли в вашем регионе диалект русского языка? </a:t>
            </a:r>
          </a:p>
          <a:p>
            <a:endParaRPr lang="ru-RU" sz="2600" dirty="0"/>
          </a:p>
        </p:txBody>
      </p:sp>
    </p:spTree>
    <p:extLst>
      <p:ext uri="{BB962C8B-B14F-4D97-AF65-F5344CB8AC3E}">
        <p14:creationId xmlns:p14="http://schemas.microsoft.com/office/powerpoint/2010/main" val="12009336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1"/>
            <a:ext cx="12192000" cy="6858000"/>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383460"/>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9" name="Прямоугольник 8"/>
          <p:cNvSpPr/>
          <p:nvPr/>
        </p:nvSpPr>
        <p:spPr>
          <a:xfrm>
            <a:off x="93044" y="111286"/>
            <a:ext cx="12098956" cy="784830"/>
          </a:xfrm>
          <a:prstGeom prst="rect">
            <a:avLst/>
          </a:prstGeom>
          <a:noFill/>
        </p:spPr>
        <p:txBody>
          <a:bodyPr wrap="square" lIns="91440" tIns="45720" rIns="91440" bIns="45720">
            <a:spAutoFit/>
          </a:bodyPr>
          <a:lstStyle/>
          <a:p>
            <a:pPr algn="ctr"/>
            <a:r>
              <a:rPr lang="ru-RU" sz="4500" b="1" cap="none" spc="0" dirty="0" smtClean="0">
                <a:ln w="22225">
                  <a:solidFill>
                    <a:schemeClr val="accent2">
                      <a:lumMod val="50000"/>
                    </a:schemeClr>
                  </a:solidFill>
                  <a:prstDash val="solid"/>
                </a:ln>
                <a:solidFill>
                  <a:schemeClr val="accent2">
                    <a:lumMod val="75000"/>
                  </a:schemeClr>
                </a:solidFill>
                <a:effectLst/>
              </a:rPr>
              <a:t>Пример задания</a:t>
            </a:r>
            <a:endParaRPr lang="ru-RU" sz="4500" b="1" cap="none" spc="0" dirty="0">
              <a:ln w="22225">
                <a:solidFill>
                  <a:schemeClr val="accent2">
                    <a:lumMod val="50000"/>
                  </a:schemeClr>
                </a:solidFill>
                <a:prstDash val="solid"/>
              </a:ln>
              <a:solidFill>
                <a:schemeClr val="accent2">
                  <a:lumMod val="75000"/>
                </a:schemeClr>
              </a:solidFill>
              <a:effectLst/>
            </a:endParaRPr>
          </a:p>
        </p:txBody>
      </p:sp>
      <p:pic>
        <p:nvPicPr>
          <p:cNvPr id="8" name="Рисунок 7"/>
          <p:cNvPicPr/>
          <p:nvPr/>
        </p:nvPicPr>
        <p:blipFill rotWithShape="1">
          <a:blip r:embed="rId2"/>
          <a:srcRect l="23973" t="20476" r="9465" b="10238"/>
          <a:stretch/>
        </p:blipFill>
        <p:spPr bwMode="auto">
          <a:xfrm>
            <a:off x="348113" y="896116"/>
            <a:ext cx="11588817" cy="562403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658757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dn2.vectorstock.com/i/1000x1000/28/46/red-apple-tree-pencil-with-education-symbols-vector-4752846.jpg"/>
          <p:cNvPicPr>
            <a:picLocks noChangeAspect="1" noChangeArrowheads="1"/>
          </p:cNvPicPr>
          <p:nvPr/>
        </p:nvPicPr>
        <p:blipFill rotWithShape="1">
          <a:blip r:embed="rId3">
            <a:extLst>
              <a:ext uri="{28A0092B-C50C-407E-A947-70E740481C1C}">
                <a14:useLocalDpi xmlns:a14="http://schemas.microsoft.com/office/drawing/2010/main" val="0"/>
              </a:ext>
            </a:extLst>
          </a:blip>
          <a:srcRect b="8029"/>
          <a:stretch/>
        </p:blipFill>
        <p:spPr bwMode="auto">
          <a:xfrm>
            <a:off x="0" y="1"/>
            <a:ext cx="7305306"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7305305" y="-2835"/>
            <a:ext cx="4886693" cy="6858000"/>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rot="21048390">
            <a:off x="6254146" y="1771651"/>
            <a:ext cx="5568043" cy="3012621"/>
          </a:xfrm>
          <a:prstGeom prst="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Прямоугольник 11"/>
          <p:cNvSpPr/>
          <p:nvPr/>
        </p:nvSpPr>
        <p:spPr>
          <a:xfrm rot="21024992">
            <a:off x="6490910" y="2166001"/>
            <a:ext cx="5094513" cy="923330"/>
          </a:xfrm>
          <a:prstGeom prst="rect">
            <a:avLst/>
          </a:prstGeom>
          <a:noFill/>
        </p:spPr>
        <p:txBody>
          <a:bodyPr wrap="squar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Спасибо!</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3" name="TextBox 12"/>
          <p:cNvSpPr txBox="1"/>
          <p:nvPr/>
        </p:nvSpPr>
        <p:spPr>
          <a:xfrm rot="21000936">
            <a:off x="6774046" y="3103000"/>
            <a:ext cx="4833257" cy="646331"/>
          </a:xfrm>
          <a:prstGeom prst="rect">
            <a:avLst/>
          </a:prstGeom>
          <a:noFill/>
        </p:spPr>
        <p:txBody>
          <a:bodyPr wrap="square" rtlCol="0">
            <a:spAutoFit/>
          </a:bodyPr>
          <a:lstStyle/>
          <a:p>
            <a:pPr algn="ctr"/>
            <a:r>
              <a:rPr lang="ru-RU" sz="3600" dirty="0" smtClean="0">
                <a:solidFill>
                  <a:schemeClr val="accent2">
                    <a:lumMod val="50000"/>
                  </a:schemeClr>
                </a:solidFill>
              </a:rPr>
              <a:t>Удачного дня!</a:t>
            </a:r>
            <a:endParaRPr lang="ru-RU" sz="3600" dirty="0">
              <a:solidFill>
                <a:schemeClr val="accent2">
                  <a:lumMod val="50000"/>
                </a:schemeClr>
              </a:solidFill>
            </a:endParaRPr>
          </a:p>
        </p:txBody>
      </p:sp>
    </p:spTree>
    <p:extLst>
      <p:ext uri="{BB962C8B-B14F-4D97-AF65-F5344CB8AC3E}">
        <p14:creationId xmlns:p14="http://schemas.microsoft.com/office/powerpoint/2010/main" val="3183778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rot="20676045">
            <a:off x="477950" y="1456935"/>
            <a:ext cx="5977866" cy="42875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8" name="TextBox 7"/>
          <p:cNvSpPr txBox="1"/>
          <p:nvPr/>
        </p:nvSpPr>
        <p:spPr>
          <a:xfrm>
            <a:off x="6743700" y="1712857"/>
            <a:ext cx="5290457" cy="2554545"/>
          </a:xfrm>
          <a:prstGeom prst="rect">
            <a:avLst/>
          </a:prstGeom>
          <a:noFill/>
        </p:spPr>
        <p:txBody>
          <a:bodyPr wrap="square" rtlCol="0">
            <a:spAutoFit/>
          </a:bodyPr>
          <a:lstStyle/>
          <a:p>
            <a:r>
              <a:rPr lang="ru-RU" sz="2000" dirty="0"/>
              <a:t>Функционально грамотная личность — это личность, которая способна использовать все постоянно приобретаемые в течение жизни знания, умения и навыки для решения максимально широкого диапазона жизненных задач в различных сферах человеческой деятельности, общения и социальных отношений</a:t>
            </a:r>
            <a:endParaRPr lang="ru-RU" sz="19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5087">
            <a:off x="652710" y="1703497"/>
            <a:ext cx="5628345" cy="3794444"/>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6917778" y="183500"/>
            <a:ext cx="4250779" cy="1261884"/>
          </a:xfrm>
          <a:prstGeom prst="rect">
            <a:avLst/>
          </a:prstGeom>
        </p:spPr>
        <p:txBody>
          <a:bodyPr wrap="none">
            <a:spAutoFit/>
          </a:bodyPr>
          <a:lstStyle/>
          <a:p>
            <a:r>
              <a:rPr lang="ru-RU" sz="3800" b="1" dirty="0" smtClean="0">
                <a:solidFill>
                  <a:schemeClr val="accent2">
                    <a:lumMod val="50000"/>
                  </a:schemeClr>
                </a:solidFill>
                <a:effectLst>
                  <a:outerShdw blurRad="38100" dist="38100" dir="2700000" algn="tl">
                    <a:srgbClr val="000000">
                      <a:alpha val="43137"/>
                    </a:srgbClr>
                  </a:outerShdw>
                </a:effectLst>
              </a:rPr>
              <a:t>Определение </a:t>
            </a:r>
          </a:p>
          <a:p>
            <a:r>
              <a:rPr lang="ru-RU" sz="3800" b="1" dirty="0" smtClean="0">
                <a:solidFill>
                  <a:schemeClr val="accent2">
                    <a:lumMod val="50000"/>
                  </a:schemeClr>
                </a:solidFill>
                <a:effectLst>
                  <a:outerShdw blurRad="38100" dist="38100" dir="2700000" algn="tl">
                    <a:srgbClr val="000000">
                      <a:alpha val="43137"/>
                    </a:srgbClr>
                  </a:outerShdw>
                </a:effectLst>
              </a:rPr>
              <a:t>Алексея Леонтьева</a:t>
            </a:r>
            <a:endParaRPr lang="ru-RU" sz="3800" dirty="0"/>
          </a:p>
        </p:txBody>
      </p:sp>
    </p:spTree>
    <p:extLst>
      <p:ext uri="{BB962C8B-B14F-4D97-AF65-F5344CB8AC3E}">
        <p14:creationId xmlns:p14="http://schemas.microsoft.com/office/powerpoint/2010/main" val="15508334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rot="20676045">
            <a:off x="477950" y="1456935"/>
            <a:ext cx="5977866" cy="42875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8" name="TextBox 7"/>
          <p:cNvSpPr txBox="1"/>
          <p:nvPr/>
        </p:nvSpPr>
        <p:spPr>
          <a:xfrm>
            <a:off x="6743700" y="1712857"/>
            <a:ext cx="5290457" cy="1631216"/>
          </a:xfrm>
          <a:prstGeom prst="rect">
            <a:avLst/>
          </a:prstGeom>
          <a:noFill/>
        </p:spPr>
        <p:txBody>
          <a:bodyPr wrap="square" rtlCol="0">
            <a:spAutoFit/>
          </a:bodyPr>
          <a:lstStyle/>
          <a:p>
            <a:r>
              <a:rPr lang="ru-RU" sz="2000" dirty="0" smtClean="0"/>
              <a:t>Способность </a:t>
            </a:r>
            <a:r>
              <a:rPr lang="ru-RU" sz="2000" dirty="0"/>
              <a:t>решать учебные задачи и жизненные проблемные ситуации на основе сформированных предметных, </a:t>
            </a:r>
            <a:r>
              <a:rPr lang="ru-RU" sz="2000" dirty="0" err="1"/>
              <a:t>метапредметных</a:t>
            </a:r>
            <a:r>
              <a:rPr lang="ru-RU" sz="2000" dirty="0"/>
              <a:t> и универсальных способов деятельности</a:t>
            </a:r>
            <a:endParaRPr lang="ru-RU" sz="19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5087">
            <a:off x="652710" y="1703497"/>
            <a:ext cx="5628345" cy="3794444"/>
          </a:xfrm>
          <a:prstGeom prst="rect">
            <a:avLst/>
          </a:prstGeom>
          <a:ln>
            <a:noFill/>
          </a:ln>
          <a:effectLst>
            <a:outerShdw blurRad="292100" dist="139700" dir="2700000" algn="tl" rotWithShape="0">
              <a:srgbClr val="333333">
                <a:alpha val="65000"/>
              </a:srgbClr>
            </a:outerShdw>
          </a:effectLst>
        </p:spPr>
      </p:pic>
      <p:sp>
        <p:nvSpPr>
          <p:cNvPr id="5" name="Прямоугольник 4"/>
          <p:cNvSpPr/>
          <p:nvPr/>
        </p:nvSpPr>
        <p:spPr>
          <a:xfrm>
            <a:off x="6917778" y="183500"/>
            <a:ext cx="3185937" cy="1261884"/>
          </a:xfrm>
          <a:prstGeom prst="rect">
            <a:avLst/>
          </a:prstGeom>
        </p:spPr>
        <p:txBody>
          <a:bodyPr wrap="none">
            <a:spAutoFit/>
          </a:bodyPr>
          <a:lstStyle/>
          <a:p>
            <a:r>
              <a:rPr lang="ru-RU" sz="3800" b="1" dirty="0" smtClean="0">
                <a:solidFill>
                  <a:schemeClr val="accent2">
                    <a:lumMod val="50000"/>
                  </a:schemeClr>
                </a:solidFill>
                <a:effectLst>
                  <a:outerShdw blurRad="38100" dist="38100" dir="2700000" algn="tl">
                    <a:srgbClr val="000000">
                      <a:alpha val="43137"/>
                    </a:srgbClr>
                  </a:outerShdw>
                </a:effectLst>
              </a:rPr>
              <a:t>Определение </a:t>
            </a:r>
          </a:p>
          <a:p>
            <a:pPr algn="ctr"/>
            <a:r>
              <a:rPr lang="ru-RU" sz="3800" b="1" dirty="0" smtClean="0">
                <a:solidFill>
                  <a:schemeClr val="accent2">
                    <a:lumMod val="50000"/>
                  </a:schemeClr>
                </a:solidFill>
                <a:effectLst>
                  <a:outerShdw blurRad="38100" dist="38100" dir="2700000" algn="tl">
                    <a:srgbClr val="000000">
                      <a:alpha val="43137"/>
                    </a:srgbClr>
                  </a:outerShdw>
                </a:effectLst>
              </a:rPr>
              <a:t>ФГОС</a:t>
            </a:r>
            <a:endParaRPr lang="ru-RU" sz="3800" dirty="0"/>
          </a:p>
        </p:txBody>
      </p:sp>
    </p:spTree>
    <p:extLst>
      <p:ext uri="{BB962C8B-B14F-4D97-AF65-F5344CB8AC3E}">
        <p14:creationId xmlns:p14="http://schemas.microsoft.com/office/powerpoint/2010/main" val="4163171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rot="20676045">
            <a:off x="477950" y="1456935"/>
            <a:ext cx="5977866" cy="428756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8" name="TextBox 7"/>
          <p:cNvSpPr txBox="1"/>
          <p:nvPr/>
        </p:nvSpPr>
        <p:spPr>
          <a:xfrm>
            <a:off x="6684120" y="904336"/>
            <a:ext cx="5290457" cy="3600986"/>
          </a:xfrm>
          <a:prstGeom prst="rect">
            <a:avLst/>
          </a:prstGeom>
          <a:noFill/>
        </p:spPr>
        <p:txBody>
          <a:bodyPr wrap="square" rtlCol="0">
            <a:spAutoFit/>
          </a:bodyPr>
          <a:lstStyle/>
          <a:p>
            <a:pPr marL="342900" indent="-342900">
              <a:buFont typeface="Courier New" panose="02070309020205020404" pitchFamily="49" charset="0"/>
              <a:buChar char="o"/>
            </a:pPr>
            <a:r>
              <a:rPr lang="ru-RU" sz="1900" dirty="0" smtClean="0"/>
              <a:t>Термин «функциональная грамотность» был введён в 1957 году ЮНЕСКО наряду с понятием «минимальная грамотность»</a:t>
            </a:r>
          </a:p>
          <a:p>
            <a:pPr marL="342900" indent="-342900">
              <a:buFont typeface="Courier New" panose="02070309020205020404" pitchFamily="49" charset="0"/>
              <a:buChar char="o"/>
            </a:pPr>
            <a:r>
              <a:rPr lang="ru-RU" sz="1900" dirty="0" smtClean="0"/>
              <a:t>Это способность применять знания и умения, полученные в школе, для решения повседневных задач</a:t>
            </a:r>
          </a:p>
          <a:p>
            <a:pPr marL="342900" indent="-342900">
              <a:buFont typeface="Courier New" panose="02070309020205020404" pitchFamily="49" charset="0"/>
              <a:buChar char="o"/>
            </a:pPr>
            <a:r>
              <a:rPr lang="ru-RU" sz="1900" dirty="0" smtClean="0"/>
              <a:t>Является ситуативной характеристикой личности</a:t>
            </a:r>
          </a:p>
          <a:p>
            <a:pPr marL="342900" indent="-342900">
              <a:buFont typeface="Courier New" panose="02070309020205020404" pitchFamily="49" charset="0"/>
              <a:buChar char="o"/>
            </a:pPr>
            <a:r>
              <a:rPr lang="ru-RU" sz="1900" dirty="0" smtClean="0"/>
              <a:t>Направлена на решение бытовых проблем</a:t>
            </a:r>
          </a:p>
          <a:p>
            <a:pPr marL="342900" indent="-342900">
              <a:buFont typeface="Courier New" panose="02070309020205020404" pitchFamily="49" charset="0"/>
              <a:buChar char="o"/>
            </a:pPr>
            <a:r>
              <a:rPr lang="ru-RU" sz="1900" dirty="0" smtClean="0"/>
              <a:t>Используется для оценки прежде всего взрослого населения</a:t>
            </a:r>
          </a:p>
          <a:p>
            <a:pPr marL="342900" indent="-342900">
              <a:buFont typeface="Courier New" panose="02070309020205020404" pitchFamily="49" charset="0"/>
              <a:buChar char="o"/>
            </a:pPr>
            <a:r>
              <a:rPr lang="ru-RU" sz="1900" dirty="0" smtClean="0"/>
              <a:t>Связана с решением стереотипных задач</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75087">
            <a:off x="652710" y="1703497"/>
            <a:ext cx="5628345" cy="37944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7211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МОУ ЦДТ «Горизонт»</a:t>
            </a:r>
            <a:endParaRPr lang="ru-RU" b="1" dirty="0">
              <a:solidFill>
                <a:schemeClr val="bg1"/>
              </a:solidFill>
            </a:endParaRPr>
          </a:p>
        </p:txBody>
      </p:sp>
      <p:sp>
        <p:nvSpPr>
          <p:cNvPr id="2" name="Прямоугольник 1"/>
          <p:cNvSpPr/>
          <p:nvPr/>
        </p:nvSpPr>
        <p:spPr>
          <a:xfrm>
            <a:off x="0" y="0"/>
            <a:ext cx="12192000" cy="6858000"/>
          </a:xfrm>
          <a:prstGeom prst="rect">
            <a:avLst/>
          </a:prstGeom>
          <a:solidFill>
            <a:srgbClr val="FFC00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0" y="105744"/>
            <a:ext cx="108585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035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26571" y="1045029"/>
            <a:ext cx="8249538" cy="5090300"/>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2150164" y="0"/>
            <a:ext cx="8091382"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Читательская грамотность</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326570" y="1094014"/>
            <a:ext cx="8332515" cy="5986254"/>
          </a:xfrm>
          <a:prstGeom prst="rect">
            <a:avLst/>
          </a:prstGeom>
          <a:noFill/>
        </p:spPr>
        <p:txBody>
          <a:bodyPr wrap="square" rtlCol="0">
            <a:spAutoFit/>
          </a:bodyPr>
          <a:lstStyle/>
          <a:p>
            <a:pPr marL="514350" indent="-514350">
              <a:buFont typeface="+mj-lt"/>
              <a:buAutoNum type="arabicPeriod"/>
            </a:pPr>
            <a:endParaRPr lang="ru-RU" sz="2600" dirty="0" smtClean="0"/>
          </a:p>
          <a:p>
            <a:pPr marL="514350" indent="-514350">
              <a:buFont typeface="+mj-lt"/>
              <a:buAutoNum type="arabicPeriod"/>
            </a:pPr>
            <a:r>
              <a:rPr lang="ru-RU" sz="2700" dirty="0" smtClean="0"/>
              <a:t>Умение найти и извлечь информацию из текста</a:t>
            </a:r>
          </a:p>
          <a:p>
            <a:pPr marL="514350" indent="-514350">
              <a:buFont typeface="+mj-lt"/>
              <a:buAutoNum type="arabicPeriod"/>
            </a:pPr>
            <a:r>
              <a:rPr lang="ru-RU" sz="2700" dirty="0" smtClean="0"/>
              <a:t>Умение осмыслить прочитанный текст, оценить и критически проанализировать содержащуюся в нем информацию</a:t>
            </a:r>
          </a:p>
          <a:p>
            <a:pPr marL="514350" indent="-514350">
              <a:buFont typeface="+mj-lt"/>
              <a:buAutoNum type="arabicPeriod"/>
            </a:pPr>
            <a:r>
              <a:rPr lang="ru-RU" sz="2700" dirty="0" smtClean="0"/>
              <a:t>Умение использовать полученную информацию для решения любого вида задач – от учебных до практических и жизненных</a:t>
            </a:r>
          </a:p>
          <a:p>
            <a:pPr marL="514350" indent="-514350">
              <a:buFont typeface="+mj-lt"/>
              <a:buAutoNum type="arabicPeriod"/>
            </a:pPr>
            <a:r>
              <a:rPr lang="ru-RU" sz="2700" dirty="0" smtClean="0"/>
              <a:t>Умение сделать из полученной информации соответствующие выводы</a:t>
            </a:r>
          </a:p>
          <a:p>
            <a:pPr marL="514350" indent="-514350">
              <a:buFont typeface="+mj-lt"/>
              <a:buAutoNum type="arabicPeriod"/>
            </a:pPr>
            <a:endParaRPr lang="ru-RU" sz="2600" dirty="0" smtClean="0"/>
          </a:p>
          <a:p>
            <a:pPr marL="514350" indent="-514350">
              <a:buFont typeface="+mj-lt"/>
              <a:buAutoNum type="arabicPeriod"/>
            </a:pPr>
            <a:endParaRPr lang="ru-RU" sz="2600" dirty="0" smtClean="0"/>
          </a:p>
          <a:p>
            <a:pPr marL="514350" indent="-514350">
              <a:buFont typeface="+mj-lt"/>
              <a:buAutoNum type="arabicPeriod"/>
            </a:pPr>
            <a:endParaRPr lang="ru-RU" sz="2600" dirty="0" smtClean="0"/>
          </a:p>
          <a:p>
            <a:pPr algn="just"/>
            <a:endParaRPr lang="ru-RU" dirty="0" smtClean="0"/>
          </a:p>
          <a:p>
            <a:endParaRPr lang="ru-RU" dirty="0"/>
          </a:p>
        </p:txBody>
      </p:sp>
      <p:pic>
        <p:nvPicPr>
          <p:cNvPr id="8" name="Рисунок 7" descr="https://roampath.com/wp-content/uploads/2020/07/Depositphotos_21157043_xl-2015.jp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35485">
            <a:off x="8840895" y="2052170"/>
            <a:ext cx="2739387" cy="1797809"/>
          </a:xfrm>
          <a:prstGeom prst="rect">
            <a:avLst/>
          </a:prstGeom>
          <a:noFill/>
          <a:ln w="76200">
            <a:solidFill>
              <a:srgbClr val="FFC000"/>
            </a:solidFill>
          </a:ln>
        </p:spPr>
      </p:pic>
    </p:spTree>
    <p:extLst>
      <p:ext uri="{BB962C8B-B14F-4D97-AF65-F5344CB8AC3E}">
        <p14:creationId xmlns:p14="http://schemas.microsoft.com/office/powerpoint/2010/main" val="152840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26570" y="1376002"/>
            <a:ext cx="8249538" cy="4268116"/>
          </a:xfrm>
          <a:prstGeom prst="rect">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Прямоугольник 2"/>
          <p:cNvSpPr/>
          <p:nvPr/>
        </p:nvSpPr>
        <p:spPr>
          <a:xfrm>
            <a:off x="0" y="6319157"/>
            <a:ext cx="12192000" cy="538843"/>
          </a:xfrm>
          <a:prstGeom prst="rect">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p:cNvSpPr txBox="1"/>
          <p:nvPr/>
        </p:nvSpPr>
        <p:spPr>
          <a:xfrm>
            <a:off x="8278586" y="6403912"/>
            <a:ext cx="3913414" cy="369332"/>
          </a:xfrm>
          <a:prstGeom prst="rect">
            <a:avLst/>
          </a:prstGeom>
          <a:noFill/>
        </p:spPr>
        <p:txBody>
          <a:bodyPr wrap="square" rtlCol="0">
            <a:spAutoFit/>
          </a:bodyPr>
          <a:lstStyle/>
          <a:p>
            <a:pPr algn="ctr"/>
            <a:r>
              <a:rPr lang="ru-RU" b="1" dirty="0" smtClean="0">
                <a:solidFill>
                  <a:schemeClr val="bg1"/>
                </a:solidFill>
              </a:rPr>
              <a:t>Функциональная грамотность</a:t>
            </a:r>
            <a:endParaRPr lang="ru-RU" b="1" dirty="0">
              <a:solidFill>
                <a:schemeClr val="bg1"/>
              </a:solidFill>
            </a:endParaRPr>
          </a:p>
        </p:txBody>
      </p:sp>
      <p:sp>
        <p:nvSpPr>
          <p:cNvPr id="7" name="Прямоугольник 6"/>
          <p:cNvSpPr/>
          <p:nvPr/>
        </p:nvSpPr>
        <p:spPr>
          <a:xfrm>
            <a:off x="1635347" y="0"/>
            <a:ext cx="9121023" cy="923330"/>
          </a:xfrm>
          <a:prstGeom prst="rect">
            <a:avLst/>
          </a:prstGeom>
          <a:noFill/>
        </p:spPr>
        <p:txBody>
          <a:bodyPr wrap="none" lIns="91440" tIns="45720" rIns="91440" bIns="45720">
            <a:spAutoFit/>
          </a:bodyPr>
          <a:lstStyle/>
          <a:p>
            <a:pPr algn="ctr"/>
            <a:r>
              <a:rPr lang="ru-RU" sz="5400" b="1" cap="none" spc="0" dirty="0" smtClean="0">
                <a:ln w="22225">
                  <a:solidFill>
                    <a:schemeClr val="accent2">
                      <a:lumMod val="50000"/>
                    </a:schemeClr>
                  </a:solidFill>
                  <a:prstDash val="solid"/>
                </a:ln>
                <a:solidFill>
                  <a:schemeClr val="accent2">
                    <a:lumMod val="75000"/>
                  </a:schemeClr>
                </a:solidFill>
                <a:effectLst/>
              </a:rPr>
              <a:t>Математическая грамотность</a:t>
            </a:r>
            <a:endParaRPr lang="ru-RU" sz="5400" b="1" cap="none" spc="0" dirty="0">
              <a:ln w="22225">
                <a:solidFill>
                  <a:schemeClr val="accent2">
                    <a:lumMod val="50000"/>
                  </a:schemeClr>
                </a:solidFill>
                <a:prstDash val="solid"/>
              </a:ln>
              <a:solidFill>
                <a:schemeClr val="accent2">
                  <a:lumMod val="75000"/>
                </a:schemeClr>
              </a:solidFill>
              <a:effectLst/>
            </a:endParaRPr>
          </a:p>
        </p:txBody>
      </p:sp>
      <p:sp>
        <p:nvSpPr>
          <p:cNvPr id="11" name="TextBox 10"/>
          <p:cNvSpPr txBox="1"/>
          <p:nvPr/>
        </p:nvSpPr>
        <p:spPr>
          <a:xfrm>
            <a:off x="326570" y="1094014"/>
            <a:ext cx="8332515" cy="5262979"/>
          </a:xfrm>
          <a:prstGeom prst="rect">
            <a:avLst/>
          </a:prstGeom>
          <a:noFill/>
        </p:spPr>
        <p:txBody>
          <a:bodyPr wrap="square" rtlCol="0">
            <a:spAutoFit/>
          </a:bodyPr>
          <a:lstStyle/>
          <a:p>
            <a:pPr marL="514350" indent="-514350">
              <a:buFont typeface="+mj-lt"/>
              <a:buAutoNum type="arabicPeriod"/>
            </a:pPr>
            <a:endParaRPr lang="ru-RU" sz="2600" dirty="0" smtClean="0"/>
          </a:p>
          <a:p>
            <a:pPr marL="514350" indent="-514350">
              <a:buFont typeface="+mj-lt"/>
              <a:buAutoNum type="arabicPeriod"/>
            </a:pPr>
            <a:endParaRPr lang="ru-RU" sz="2800" dirty="0" smtClean="0"/>
          </a:p>
          <a:p>
            <a:pPr marL="514350" indent="-514350">
              <a:buFont typeface="+mj-lt"/>
              <a:buAutoNum type="arabicPeriod"/>
            </a:pPr>
            <a:r>
              <a:rPr lang="ru-RU" sz="2800" dirty="0" smtClean="0"/>
              <a:t>Способность мыслить математически</a:t>
            </a:r>
          </a:p>
          <a:p>
            <a:pPr marL="514350" indent="-514350">
              <a:buFont typeface="+mj-lt"/>
              <a:buAutoNum type="arabicPeriod"/>
            </a:pPr>
            <a:r>
              <a:rPr lang="ru-RU" sz="2800" dirty="0" smtClean="0"/>
              <a:t>Умение интерпретировать математику для решения практических и жизненных задач</a:t>
            </a:r>
          </a:p>
          <a:p>
            <a:pPr marL="514350" indent="-514350">
              <a:buFont typeface="+mj-lt"/>
              <a:buAutoNum type="arabicPeriod"/>
            </a:pPr>
            <a:r>
              <a:rPr lang="ru-RU" sz="2800" dirty="0" smtClean="0"/>
              <a:t>Умение описать, предсказать и объяснить различные явления</a:t>
            </a:r>
          </a:p>
          <a:p>
            <a:pPr marL="514350" indent="-514350">
              <a:buFont typeface="+mj-lt"/>
              <a:buAutoNum type="arabicPeriod"/>
            </a:pPr>
            <a:r>
              <a:rPr lang="ru-RU" sz="2800" dirty="0" smtClean="0"/>
              <a:t>Способность понимать роль математики в мире</a:t>
            </a:r>
          </a:p>
          <a:p>
            <a:pPr marL="514350" indent="-514350">
              <a:buFont typeface="+mj-lt"/>
              <a:buAutoNum type="arabicPeriod"/>
            </a:pPr>
            <a:endParaRPr lang="ru-RU" sz="2600" dirty="0" smtClean="0"/>
          </a:p>
          <a:p>
            <a:pPr marL="514350" indent="-514350">
              <a:buFont typeface="+mj-lt"/>
              <a:buAutoNum type="arabicPeriod"/>
            </a:pPr>
            <a:endParaRPr lang="ru-RU" sz="2600" dirty="0" smtClean="0"/>
          </a:p>
          <a:p>
            <a:endParaRPr lang="ru-RU" sz="2600" dirty="0" smtClean="0"/>
          </a:p>
          <a:p>
            <a:pPr algn="just"/>
            <a:endParaRPr lang="ru-RU" dirty="0" smtClean="0"/>
          </a:p>
          <a:p>
            <a:endParaRPr lang="ru-RU" dirty="0"/>
          </a:p>
        </p:txBody>
      </p:sp>
      <p:pic>
        <p:nvPicPr>
          <p:cNvPr id="9" name="Рисунок 8" descr="https://pnz.pnzreg.ru/upload/iblock/b61/b61b7e7f5cff86763f0d1f83a59bbd4a.png"/>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71413">
            <a:off x="8760179" y="2790571"/>
            <a:ext cx="2963497" cy="1845623"/>
          </a:xfrm>
          <a:prstGeom prst="rect">
            <a:avLst/>
          </a:prstGeom>
          <a:noFill/>
          <a:ln w="76200">
            <a:solidFill>
              <a:srgbClr val="FFC000"/>
            </a:solidFill>
          </a:ln>
        </p:spPr>
      </p:pic>
    </p:spTree>
    <p:extLst>
      <p:ext uri="{BB962C8B-B14F-4D97-AF65-F5344CB8AC3E}">
        <p14:creationId xmlns:p14="http://schemas.microsoft.com/office/powerpoint/2010/main" val="69524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691</TotalTime>
  <Words>1711</Words>
  <Application>Microsoft Office PowerPoint</Application>
  <PresentationFormat>Произвольный</PresentationFormat>
  <Paragraphs>222</Paragraphs>
  <Slides>32</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Ведерникова О Н</dc:creator>
  <cp:lastModifiedBy>Marina Kirillova</cp:lastModifiedBy>
  <cp:revision>81</cp:revision>
  <dcterms:created xsi:type="dcterms:W3CDTF">2022-03-16T07:49:53Z</dcterms:created>
  <dcterms:modified xsi:type="dcterms:W3CDTF">2023-04-04T12:19:45Z</dcterms:modified>
</cp:coreProperties>
</file>