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60" r:id="rId7"/>
    <p:sldId id="365" r:id="rId8"/>
    <p:sldId id="261" r:id="rId9"/>
    <p:sldId id="291" r:id="rId10"/>
    <p:sldId id="271" r:id="rId11"/>
    <p:sldId id="262" r:id="rId12"/>
    <p:sldId id="313" r:id="rId13"/>
    <p:sldId id="315" r:id="rId14"/>
    <p:sldId id="314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293" r:id="rId24"/>
    <p:sldId id="324" r:id="rId25"/>
    <p:sldId id="326" r:id="rId26"/>
    <p:sldId id="263" r:id="rId27"/>
    <p:sldId id="325" r:id="rId28"/>
    <p:sldId id="327" r:id="rId29"/>
    <p:sldId id="328" r:id="rId30"/>
    <p:sldId id="264" r:id="rId31"/>
    <p:sldId id="292" r:id="rId32"/>
    <p:sldId id="363" r:id="rId33"/>
    <p:sldId id="364" r:id="rId34"/>
    <p:sldId id="265" r:id="rId35"/>
    <p:sldId id="338" r:id="rId36"/>
    <p:sldId id="361" r:id="rId37"/>
    <p:sldId id="339" r:id="rId38"/>
    <p:sldId id="267" r:id="rId39"/>
    <p:sldId id="341" r:id="rId40"/>
    <p:sldId id="342" r:id="rId41"/>
    <p:sldId id="343" r:id="rId42"/>
    <p:sldId id="269" r:id="rId43"/>
    <p:sldId id="340" r:id="rId44"/>
    <p:sldId id="290" r:id="rId45"/>
    <p:sldId id="294" r:id="rId46"/>
    <p:sldId id="303" r:id="rId47"/>
    <p:sldId id="304" r:id="rId48"/>
    <p:sldId id="268" r:id="rId49"/>
    <p:sldId id="295" r:id="rId50"/>
    <p:sldId id="329" r:id="rId51"/>
    <p:sldId id="331" r:id="rId52"/>
    <p:sldId id="330" r:id="rId53"/>
    <p:sldId id="332" r:id="rId54"/>
    <p:sldId id="333" r:id="rId55"/>
    <p:sldId id="334" r:id="rId56"/>
    <p:sldId id="335" r:id="rId57"/>
    <p:sldId id="336" r:id="rId58"/>
    <p:sldId id="337" r:id="rId59"/>
    <p:sldId id="270" r:id="rId60"/>
    <p:sldId id="305" r:id="rId61"/>
    <p:sldId id="344" r:id="rId62"/>
    <p:sldId id="345" r:id="rId63"/>
    <p:sldId id="346" r:id="rId64"/>
    <p:sldId id="347" r:id="rId65"/>
    <p:sldId id="306" r:id="rId66"/>
    <p:sldId id="310" r:id="rId67"/>
    <p:sldId id="307" r:id="rId68"/>
    <p:sldId id="311" r:id="rId69"/>
    <p:sldId id="308" r:id="rId70"/>
    <p:sldId id="312" r:id="rId71"/>
    <p:sldId id="309" r:id="rId72"/>
    <p:sldId id="272" r:id="rId73"/>
    <p:sldId id="274" r:id="rId74"/>
    <p:sldId id="273" r:id="rId75"/>
    <p:sldId id="299" r:id="rId76"/>
    <p:sldId id="275" r:id="rId77"/>
    <p:sldId id="276" r:id="rId78"/>
    <p:sldId id="296" r:id="rId79"/>
    <p:sldId id="297" r:id="rId80"/>
    <p:sldId id="348" r:id="rId81"/>
    <p:sldId id="277" r:id="rId82"/>
    <p:sldId id="300" r:id="rId83"/>
    <p:sldId id="279" r:id="rId84"/>
    <p:sldId id="369" r:id="rId85"/>
    <p:sldId id="372" r:id="rId86"/>
    <p:sldId id="370" r:id="rId87"/>
    <p:sldId id="280" r:id="rId88"/>
    <p:sldId id="352" r:id="rId89"/>
    <p:sldId id="353" r:id="rId90"/>
    <p:sldId id="371" r:id="rId91"/>
    <p:sldId id="281" r:id="rId92"/>
    <p:sldId id="285" r:id="rId93"/>
    <p:sldId id="286" r:id="rId94"/>
    <p:sldId id="282" r:id="rId95"/>
    <p:sldId id="287" r:id="rId96"/>
    <p:sldId id="288" r:id="rId97"/>
    <p:sldId id="283" r:id="rId98"/>
    <p:sldId id="302" r:id="rId99"/>
    <p:sldId id="362" r:id="rId100"/>
    <p:sldId id="373" r:id="rId101"/>
    <p:sldId id="366" r:id="rId102"/>
    <p:sldId id="367" r:id="rId103"/>
    <p:sldId id="368" r:id="rId104"/>
    <p:sldId id="374" r:id="rId105"/>
    <p:sldId id="357" r:id="rId106"/>
    <p:sldId id="358" r:id="rId107"/>
    <p:sldId id="359" r:id="rId108"/>
    <p:sldId id="289" r:id="rId109"/>
    <p:sldId id="376" r:id="rId110"/>
    <p:sldId id="375" r:id="rId1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4000" contrast="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6;&#1090;&#1082;&#1088;&#1099;&#1090;&#1099;&#1081;&#1091;&#1088;&#1086;&#1082;.&#1088;&#1092;/%D1%81%D1%82%D0%B0%D1%82%D1%8C%D0%B8/417446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Дополнительная общеобразовательная </a:t>
            </a:r>
            <a:r>
              <a:rPr lang="ru-RU" dirty="0" err="1" smtClean="0"/>
              <a:t>общеразвивающая</a:t>
            </a:r>
            <a:r>
              <a:rPr lang="ru-RU" dirty="0" smtClean="0"/>
              <a:t> программа: требования и реальность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934200" cy="1752600"/>
          </a:xfrm>
        </p:spPr>
        <p:txBody>
          <a:bodyPr>
            <a:normAutofit/>
          </a:bodyPr>
          <a:lstStyle/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Автор-составитель: 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Ведерникова О. Н., </a:t>
            </a:r>
          </a:p>
          <a:p>
            <a:pPr algn="r"/>
            <a:r>
              <a:rPr lang="ru-RU" sz="2600" smtClean="0">
                <a:solidFill>
                  <a:schemeClr val="tx1"/>
                </a:solidFill>
              </a:rPr>
              <a:t>заместитель </a:t>
            </a:r>
            <a:r>
              <a:rPr lang="ru-RU" sz="2600" dirty="0" smtClean="0">
                <a:solidFill>
                  <a:schemeClr val="tx1"/>
                </a:solidFill>
              </a:rPr>
              <a:t>директора по УВР, методист</a:t>
            </a:r>
          </a:p>
          <a:p>
            <a:pPr algn="r"/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1. </a:t>
            </a:r>
            <a:r>
              <a:rPr lang="ru-RU" sz="3600" dirty="0" smtClean="0"/>
              <a:t>Комплекс основных характеристик дополнительной общеобразовательной общеразвивающей программы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Список литературы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включает перечень основной и дополнительной литературу (учебные пособия, сборники упражнений (контрольных заданий, тестов, практических работ и практикумов), справочные пособия (словари, справочники); наглядный материал (альбомы, атласы, карты, таблицы); может быть составлен для разных участников образовательного процесса – педагогов, учащихся; оформляется в соответствии с требованиями к библиографическим ссылкам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оформления книг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Фамилия И.О. Название издания / И.О. Фамилия. – Место издания: Издательство, год. – количество страниц. </a:t>
            </a:r>
          </a:p>
          <a:p>
            <a:pPr>
              <a:buNone/>
            </a:pPr>
            <a:r>
              <a:rPr lang="ru-RU" dirty="0" smtClean="0"/>
              <a:t>1. Голованов В.П. Методика и технология работы педагога дополнительного образования: учеб. пособие для студ. учреждений сред. проф. образования / В.П. Голованов.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2004. – 239 с.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Колеченко</a:t>
            </a:r>
            <a:r>
              <a:rPr lang="ru-RU" dirty="0" smtClean="0"/>
              <a:t> А.К. Энциклопедия педагогических технологий: Пособие для преподавателей / А.К. </a:t>
            </a:r>
            <a:r>
              <a:rPr lang="ru-RU" dirty="0" err="1" smtClean="0"/>
              <a:t>Колеченко</a:t>
            </a:r>
            <a:r>
              <a:rPr lang="ru-RU" dirty="0" smtClean="0"/>
              <a:t>. – СПб: КАРО, 2004. – 368 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оформления сборников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1. Дополнительное образование обучающихся: сборник авторских программ / ред. сост. З.И. </a:t>
            </a:r>
            <a:r>
              <a:rPr lang="ru-RU" dirty="0" err="1" smtClean="0"/>
              <a:t>Невдахина</a:t>
            </a:r>
            <a:r>
              <a:rPr lang="ru-RU" dirty="0" smtClean="0"/>
              <a:t>. – </a:t>
            </a:r>
            <a:r>
              <a:rPr lang="ru-RU" dirty="0" err="1" smtClean="0"/>
              <a:t>Вып</a:t>
            </a:r>
            <a:r>
              <a:rPr lang="ru-RU" dirty="0" smtClean="0"/>
              <a:t>. 3. – М.: Народное образование, 2007. – 416 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Электронные ресурсы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Московский государственный университет им. М.В.Ломоносова: [Электронный ресурс]. М., 1997-2012. URL: http://www.msu.ru. (Дата обращения: 18.02.2012). </a:t>
            </a:r>
          </a:p>
          <a:p>
            <a:pPr>
              <a:buNone/>
            </a:pPr>
            <a:r>
              <a:rPr lang="ru-RU" dirty="0" smtClean="0"/>
              <a:t>2. Информация для поступающих: [Электронный ресурс] // Московский государственный университет им. М.В.Ломоносова. М., 1997-2012. URL: http://www.msu.ru/entrance/. (Дата обращения: 18.02.2012). </a:t>
            </a:r>
          </a:p>
          <a:p>
            <a:pPr>
              <a:buNone/>
            </a:pPr>
            <a:r>
              <a:rPr lang="ru-RU" dirty="0" smtClean="0"/>
              <a:t>3. Секретарь-референт. 2011. №7: [Электронный ресурс]. URL: http://www.profiz.ru/sr/7_2011. (Дата обращения: 18.02.2012). </a:t>
            </a:r>
          </a:p>
          <a:p>
            <a:pPr>
              <a:buNone/>
            </a:pPr>
            <a:r>
              <a:rPr lang="ru-RU" dirty="0" smtClean="0"/>
              <a:t>4. Каменева Е.М. Формы регистрации документов: // Секретарь- референт. 2011. № 7. URL: http://www.profiz.ru/sr/7_2011/ </a:t>
            </a:r>
            <a:r>
              <a:rPr lang="ru-RU" dirty="0" err="1" smtClean="0"/>
              <a:t>formy_registracii_dokov</a:t>
            </a:r>
            <a:r>
              <a:rPr lang="ru-RU" dirty="0" smtClean="0"/>
              <a:t>. (Дата обращения: 18.02.2012). </a:t>
            </a:r>
          </a:p>
          <a:p>
            <a:pPr>
              <a:buNone/>
            </a:pPr>
            <a:r>
              <a:rPr lang="ru-RU" dirty="0" smtClean="0"/>
              <a:t>5. Степанов В. Интернет в профессиональной информационной деятельности: [Электронный ресурс]. 2002-2006. URL: http://textbook.vadimstepanov.ru. (Дата обращения: 18.02.2012).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Приложения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иллюстративный материал по тематике занятий</a:t>
            </a:r>
          </a:p>
          <a:p>
            <a:r>
              <a:rPr lang="ru-RU" dirty="0" smtClean="0"/>
              <a:t>словарь специальных терминов с пояснениями </a:t>
            </a:r>
          </a:p>
          <a:p>
            <a:r>
              <a:rPr lang="ru-RU" dirty="0" smtClean="0"/>
              <a:t>контрольные вопросы и задания </a:t>
            </a:r>
          </a:p>
          <a:p>
            <a:r>
              <a:rPr lang="ru-RU" dirty="0" smtClean="0"/>
              <a:t>конспекты, описание занятий</a:t>
            </a:r>
          </a:p>
          <a:p>
            <a:r>
              <a:rPr lang="ru-RU" dirty="0" smtClean="0"/>
              <a:t>технологические карты</a:t>
            </a:r>
          </a:p>
          <a:p>
            <a:r>
              <a:rPr lang="ru-RU" dirty="0" smtClean="0"/>
              <a:t>готовые изделия, образцы</a:t>
            </a:r>
          </a:p>
          <a:p>
            <a:r>
              <a:rPr lang="ru-RU" dirty="0" smtClean="0"/>
              <a:t>условия набора обучающихся в коллектив </a:t>
            </a:r>
          </a:p>
          <a:p>
            <a:r>
              <a:rPr lang="ru-RU" dirty="0" smtClean="0"/>
              <a:t> условия прослушивания</a:t>
            </a:r>
          </a:p>
          <a:p>
            <a:r>
              <a:rPr lang="ru-RU" dirty="0" smtClean="0"/>
              <a:t> материалы тестирования</a:t>
            </a:r>
          </a:p>
          <a:p>
            <a:r>
              <a:rPr lang="ru-RU" dirty="0" smtClean="0"/>
              <a:t> памятки для родителей </a:t>
            </a:r>
          </a:p>
          <a:p>
            <a:r>
              <a:rPr lang="ru-RU" dirty="0" smtClean="0"/>
              <a:t>методические разработки для организации индивидуальной работы с обучающимися</a:t>
            </a:r>
          </a:p>
          <a:p>
            <a:r>
              <a:rPr lang="ru-RU" dirty="0" smtClean="0"/>
              <a:t>сценарии творческих мероприятий </a:t>
            </a:r>
          </a:p>
          <a:p>
            <a:r>
              <a:rPr lang="ru-RU" dirty="0" smtClean="0"/>
              <a:t>диагностические материалы</a:t>
            </a:r>
          </a:p>
          <a:p>
            <a:r>
              <a:rPr lang="ru-RU" dirty="0" smtClean="0"/>
              <a:t>видео- и аудиозаписи, фотоматериалы </a:t>
            </a:r>
          </a:p>
          <a:p>
            <a:r>
              <a:rPr lang="ru-RU" dirty="0" smtClean="0"/>
              <a:t> электронные ресурсы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Типичные ошибки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43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Название раздела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/>
                        <a:t>Типичные ошибки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Пояснительная записка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- отсутствует краткая характеристика предмета; - не раскрывается актуальность, новизна программы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Цели и задачи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- не всегда различаются понятия “цель” и “задача”; - отмечается несоответствие задач поставленным целям; - несоответствие поставленных целей срокам реализации программы; - отсутствие разделения задач на “образовательные”, “развивающие”, “воспитательные”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/>
                        <a:t>Условия реализации программы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/>
                        <a:t>- отсутствие </a:t>
                      </a:r>
                      <a:r>
                        <a:rPr lang="ru-RU" sz="1800" dirty="0"/>
                        <a:t>временных границ прохождения </a:t>
                      </a:r>
                      <a:r>
                        <a:rPr lang="ru-RU" sz="1800" dirty="0" smtClean="0"/>
                        <a:t>программы; </a:t>
                      </a:r>
                      <a:r>
                        <a:rPr lang="ru-RU" sz="1800" dirty="0"/>
                        <a:t>- отсутствие условий набора; - отсутствие режима занятий.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/>
                        <a:t>Описание форм и методов проведения занятий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- непонимание различия понятий “форма” и “метод” обучения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Типичные ошибки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153400" cy="42428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/>
                        <a:t>Название раздела 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/>
                        <a:t>Типичные ошибки 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Тематический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встречается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поурочное планирование вместо разделов 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программы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не указывается итоговое количество часов на год, не всегда итоговое количество часов соответствует 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нормативам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 тематический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план составлен не на весь период обучения. (Например, программа рассчитана на 5 лет обучения, а 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тематический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план прописан только на 1-2' года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 тематический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план и содержание программы проектируются без учета возраста. (Например, 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программе, рассчитанной на детей младшего школьного возраста, планируются темы, требующие базовых знаний учащихся старших классов 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Типичные ошибки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45074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/>
                        <a:t>Название раздела 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/>
                        <a:t>Типичные ошибки 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- неумение “телеграфным” стилем перечислить содержание раскрываемых тем (теория и практика) 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Планируемые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конкретных знаний, умений и навыков по каждому году 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обучения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конкретные знания, умения, навыки по содержанию не отличаются от содержания </a:t>
                      </a: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программы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называются знания, умения, навыки, которые невозможно оценить 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>
                          <a:latin typeface="+mn-lt"/>
                          <a:ea typeface="Times New Roman"/>
                          <a:cs typeface="Times New Roman"/>
                        </a:rPr>
                        <a:t>Материально-методическое обеспечение </a:t>
                      </a:r>
                      <a:endParaRPr lang="ru-RU" sz="1800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0" dirty="0">
                          <a:latin typeface="+mn-lt"/>
                          <a:ea typeface="Times New Roman"/>
                          <a:cs typeface="Times New Roman"/>
                        </a:rPr>
                        <a:t>- отсутствие описания оборудования, материалов, необходимых для реализации программы </a:t>
                      </a:r>
                      <a:endParaRPr lang="ru-RU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500" b="1" dirty="0" smtClean="0"/>
          </a:p>
          <a:p>
            <a:pPr algn="ctr">
              <a:buNone/>
            </a:pPr>
            <a:r>
              <a:rPr lang="ru-RU" sz="4500" b="1" dirty="0" smtClean="0"/>
              <a:t>Работа над программой </a:t>
            </a:r>
          </a:p>
          <a:p>
            <a:pPr algn="ctr">
              <a:buNone/>
            </a:pPr>
            <a:r>
              <a:rPr lang="ru-RU" sz="4500" b="1" dirty="0" smtClean="0"/>
              <a:t>– это не КАРМА, </a:t>
            </a:r>
          </a:p>
          <a:p>
            <a:pPr algn="ctr">
              <a:buNone/>
            </a:pPr>
            <a:r>
              <a:rPr lang="ru-RU" sz="4500" b="1" dirty="0" smtClean="0"/>
              <a:t>а ДВИГАТЕЛЬ педагога</a:t>
            </a:r>
          </a:p>
          <a:p>
            <a:pPr algn="ctr">
              <a:buNone/>
            </a:pPr>
            <a:r>
              <a:rPr lang="ru-RU" sz="4500" b="1" dirty="0" smtClean="0"/>
              <a:t> ВПЕРЁД!</a:t>
            </a:r>
            <a:r>
              <a:rPr lang="en-US" sz="4500" b="1" dirty="0" smtClean="0"/>
              <a:t> </a:t>
            </a:r>
            <a:endParaRPr lang="ru-RU" sz="1500" b="1" dirty="0" smtClean="0"/>
          </a:p>
          <a:p>
            <a:pPr algn="ctr">
              <a:buNone/>
            </a:pPr>
            <a:endParaRPr lang="ru-RU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/>
              <a:t>КРАЙНИЙ </a:t>
            </a:r>
          </a:p>
          <a:p>
            <a:pPr algn="ctr">
              <a:buNone/>
            </a:pPr>
            <a:r>
              <a:rPr lang="ru-RU" sz="4800" b="1" dirty="0" smtClean="0"/>
              <a:t>СРОК СДАЧИ </a:t>
            </a:r>
          </a:p>
          <a:p>
            <a:pPr algn="ctr">
              <a:buNone/>
            </a:pPr>
            <a:r>
              <a:rPr lang="ru-RU" sz="4800" b="1" smtClean="0"/>
              <a:t>ПРОГРАММ -</a:t>
            </a: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марта 2018 года!!!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направленность (профиль) программы</a:t>
            </a:r>
          </a:p>
          <a:p>
            <a:r>
              <a:rPr lang="ru-RU" dirty="0" smtClean="0"/>
              <a:t>актуальность программы</a:t>
            </a:r>
          </a:p>
          <a:p>
            <a:r>
              <a:rPr lang="ru-RU" dirty="0" smtClean="0"/>
              <a:t>отличительные особенности программы</a:t>
            </a:r>
          </a:p>
          <a:p>
            <a:r>
              <a:rPr lang="ru-RU" dirty="0" smtClean="0"/>
              <a:t>педагогическая целесообразность</a:t>
            </a:r>
          </a:p>
          <a:p>
            <a:r>
              <a:rPr lang="ru-RU" dirty="0" smtClean="0"/>
              <a:t>новизна программы</a:t>
            </a:r>
          </a:p>
          <a:p>
            <a:r>
              <a:rPr lang="ru-RU" dirty="0" smtClean="0"/>
              <a:t>адресат программы </a:t>
            </a:r>
          </a:p>
          <a:p>
            <a:r>
              <a:rPr lang="ru-RU" dirty="0" smtClean="0"/>
              <a:t>объем программы</a:t>
            </a:r>
          </a:p>
          <a:p>
            <a:r>
              <a:rPr lang="ru-RU" dirty="0" smtClean="0"/>
              <a:t>Формы обучения</a:t>
            </a:r>
          </a:p>
          <a:p>
            <a:r>
              <a:rPr lang="ru-RU" dirty="0" smtClean="0"/>
              <a:t>формы организации образовательного процесса (индивидуальные, групповые и т.д.)</a:t>
            </a:r>
          </a:p>
          <a:p>
            <a:r>
              <a:rPr lang="ru-RU" dirty="0" smtClean="0"/>
              <a:t>виды занятий</a:t>
            </a:r>
          </a:p>
          <a:p>
            <a:r>
              <a:rPr lang="ru-RU" dirty="0" smtClean="0"/>
              <a:t>срок освоения программы</a:t>
            </a:r>
          </a:p>
          <a:p>
            <a:r>
              <a:rPr lang="ru-RU" dirty="0" smtClean="0"/>
              <a:t>режим занятий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ea typeface="GulimChe" pitchFamily="49" charset="-127"/>
              </a:rPr>
              <a:t>ДЕРЗАЙТЕ!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ea typeface="GulimChe" pitchFamily="49" charset="-127"/>
            </a:endParaRPr>
          </a:p>
        </p:txBody>
      </p:sp>
      <p:pic>
        <p:nvPicPr>
          <p:cNvPr id="1035" name="Picture 11" descr="C:\Users\Vedernikova\Desktop\1506643685_290-kniga-i-pero.gif"/>
          <p:cNvPicPr>
            <a:picLocks noChangeAspect="1" noChangeArrowheads="1" noCrop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85800" y="1676400"/>
            <a:ext cx="78486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начать с описания нормативно-правовой базы, на которую опирается автор-составитель</a:t>
            </a:r>
          </a:p>
          <a:p>
            <a:r>
              <a:rPr lang="ru-RU" dirty="0" smtClean="0"/>
              <a:t>дать краткую характеристику предмета, его значимости и педагогического обоснования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ru-RU" sz="3400" i="1" dirty="0" smtClean="0"/>
              <a:t>Настоящая дополнительная общеразвивающая программа «Природа глазами души» разработана с учетом Федерального Закона Российской Федерации от 29.12.2012г. № 273 «Об образовании в Российской Федерации»; Приказа Министерства образования и науки Российской Федерации от 29 августа 2013г. № 1008 «Об утверждении порядка организации и осуществления образовательной деятельности по дополнительным общеобразовательным программам»; </a:t>
            </a:r>
            <a:r>
              <a:rPr lang="ru-RU" sz="3400" i="1" dirty="0" err="1" smtClean="0"/>
              <a:t>СанПиН</a:t>
            </a:r>
            <a:r>
              <a:rPr lang="ru-RU" sz="3400" i="1" dirty="0" smtClean="0"/>
              <a:t>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детей», Письма Министерства образования науки РФ от 18.11.2015 № 09-3242 «Методические рекомендации по проектированию дополнительных общеразвивающих программ (включая разноуровневые программы)», Устава ДДТ, Положения о ДООП в МБУ ДО ДДТ</a:t>
            </a:r>
            <a:endParaRPr lang="en-US" sz="3400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В программе художественной направленности «Танец линий» использован и структурирован личный опыт за несколько лет работы в качестве режиссера Театра Пластики и педагога уроков театра. Это новый синтезированный курс, в истоках которого лежат бесценные творческие работы К. Станиславского, В. Мейерхольда, М. Чехова, достижения мировой театральной культуры. В тоже время программа составлена с учетом тенденции театрального искусства нашего времени и соответствует уровню развития современной детской педагогики. Уже несколько лет программа «Танец линий» успешно реализуется в студии «Театр Пластики»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художественная, техническая, физкультурно-спортивная, естественнонаучная, социально-педагогическая, туристско-краеведческая</a:t>
            </a:r>
          </a:p>
          <a:p>
            <a:r>
              <a:rPr lang="ru-RU" dirty="0" smtClean="0"/>
              <a:t>название программы, цель, задачи, содержание должны соответствовать направленности!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Художественная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направлена на развитие художественно- эстетического вкуса, художественных способностей и склонностей к различным видам искусства, творческого подхода, эмоционального восприятия и образного мышления, подготовки личности к постижению великого мира искусства, формированию стремления к воссозданию чувственного образа воспринимаемого мира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Техническая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направлена на формирование научного мировоззрения, освоение методов научного познания мира, развитие исследовательских, прикладных, конструкторских способностей обучающихся, с наклонностями в области точных наук и технического творчества (сфера деятельности «человек- машина»)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Физкультурно-спортивная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направлена на укрепление здоровья, формирование навыков здорового образа жизни и спортивного мастерства, морально-волевых качеств и системы ценностей с приоритетом жизни и здоровья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Естественнонаучная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направлена на формирование научного мировоззрения, научного мышления, освоение методов научного познания мира и развитие исследовательских способностей обучающихся, с наклонностями в области естественных наук (сфера деятельности «человек- природа» или окружающий мир), реализует потребность человека в классификации и упорядочивании объектов окружающего мира через логические операции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ФЗ № 273 от 29.12.2012 года «Об образовании в Российской Федерации»</a:t>
            </a:r>
          </a:p>
          <a:p>
            <a:r>
              <a:rPr lang="ru-RU" dirty="0"/>
              <a:t>Приказ № 196 от </a:t>
            </a:r>
            <a:r>
              <a:rPr lang="ru-RU" dirty="0" smtClean="0"/>
              <a:t>08.11.2018 года </a:t>
            </a:r>
            <a:r>
              <a:rPr lang="ru-RU" b="1" dirty="0" smtClean="0"/>
              <a:t>«</a:t>
            </a:r>
            <a:r>
              <a:rPr lang="ru-RU" dirty="0" smtClean="0"/>
              <a:t>Об </a:t>
            </a:r>
            <a:r>
              <a:rPr lang="ru-RU" dirty="0" smtClean="0"/>
              <a:t>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b="1" dirty="0" smtClean="0"/>
              <a:t>»</a:t>
            </a:r>
          </a:p>
          <a:p>
            <a:r>
              <a:rPr lang="ru-RU" dirty="0" smtClean="0"/>
              <a:t> Письмо Министерства образования и науки РФ от 18.11.2015 № 09-3242 «Методические рекомендации по проектированию дополнительных общеразвивающих программ (включая разноуровневые программы)»</a:t>
            </a:r>
          </a:p>
          <a:p>
            <a:r>
              <a:rPr lang="ru-RU" dirty="0" smtClean="0"/>
              <a:t>Устав </a:t>
            </a:r>
            <a:r>
              <a:rPr lang="ru-RU" dirty="0" smtClean="0"/>
              <a:t>МБУ ДО ДДТ</a:t>
            </a:r>
          </a:p>
          <a:p>
            <a:r>
              <a:rPr lang="ru-RU" dirty="0" smtClean="0"/>
              <a:t>Положение о ДООП МБУ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Социально-педагогическая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направлена на социальную адаптацию, повышение уровня готовности обучающихся к взаимодействию с различными социальными институтами, формирование знаний об основных сферах современной социальной жизни, устройстве общества, создание условий для развития коммуникативной, социально успешной личности, расширение «социальной практики», воспитание социальной компетентности (сфера деятельности «человек-общество», «человек-человек»), формирование педагогических навыков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Туристско-краеведческая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направлена на развитие познавательных, исследовательских навыков обучающихся по изучению природы, истории, культуры родного края, привлечение обучающихся к социальным инициативам по охране природы, памятников культуры среды проживания, поисковые работы малоизвестных фактов истории родного края, экскурсионная, музейная, архивная и экспедиционная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Дополнительная общеобразовательная программа «Юный энтомолог» отнесена к программам естественнонаучной направленности. Ее цель и задачи направлены на формирование научного мировоззрения, опыта научно-исследовательской деятельности и т.д. 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Новизна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возможна через обоснование изменения количества часов на изучение программы (разделов, тем)</a:t>
            </a:r>
          </a:p>
          <a:p>
            <a:r>
              <a:rPr lang="ru-RU" dirty="0" smtClean="0"/>
              <a:t>новых подходов к структурированию содержания программы (модульный подход, выделение индивидуальных образовательных маршрутов, уровней усвоения содержания для разных категорий обучающихся)</a:t>
            </a:r>
          </a:p>
          <a:p>
            <a:r>
              <a:rPr lang="ru-RU" dirty="0" smtClean="0"/>
              <a:t> дополнения содержания программы в сравнении с имеющимся </a:t>
            </a:r>
          </a:p>
          <a:p>
            <a:r>
              <a:rPr lang="ru-RU" dirty="0" smtClean="0"/>
              <a:t>новое решение проблем, новые технологии, новые формы диагностики</a:t>
            </a:r>
          </a:p>
          <a:p>
            <a:r>
              <a:rPr lang="ru-RU" dirty="0" smtClean="0"/>
              <a:t>личностный заказ обучающихся и их родителей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1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i="1" dirty="0" smtClean="0"/>
              <a:t>	Новизна данной дополнительной общеобразовательной программы опирается на понимание приоритетности воспитательной работы, направленной на развитие интеллекта спортсмена, его морально-волевых и нравственных качеств перед работой направленной на освоение предметного содержания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2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	Новизна дополнительной общеобразовательной программы «Как вести за собой» основана на комплексном подходе к подготовке обучающегося «новой формации», умеющего жить в современных социально-экономических условиях: компетентного, мобильного, с высокой культурой делового общения, готового к принятию управленческих решений, умеющего эффективно взаимодействовать с деловыми партнерами 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соответствие основным направлениям социально-экономического развития страны современным достижениям в сфере науки, техники, искусства и культуры</a:t>
            </a:r>
          </a:p>
          <a:p>
            <a:r>
              <a:rPr lang="ru-RU" dirty="0" smtClean="0"/>
              <a:t> соответствие государственному социальному заказу/запросам родителей и детей</a:t>
            </a:r>
          </a:p>
          <a:p>
            <a:r>
              <a:rPr lang="ru-RU" dirty="0" smtClean="0"/>
              <a:t> обоснование актуальности должно базироваться на фактах – цитатах из нормативных документов, результатах научных исследований, социологических опросов, подтверждающих необходимость и полезность предлагаемой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1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Актуальность предлагаемой дополнительной общеобразовательной программы определяется запросом со стороны обучающихся на программы художественного развития младших школьников, материально-технические условия для реализации которого, в реалиях спального района, имеются только на базе Дома творчества 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2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В настоящее время важным элементом молодежной политики является работа с лидерами общественных объединений. Актуальность дополнительной общеобразовательной программы «Как вести за собой» опирается на необходимость подготовки молодежных лидеров – организаторов деятельности детских общественных объединений на современном этапе развития общества 	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3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Развитие творческих, коммуникативных способностей обучающихся на основе их собственной творческой деятельности также является отличительной чертой данной программы. Такой подход, направленный на социализацию и активизацию собственных знаний, актуален в условиях необходимости осознания себя в качестве личности, способной к самореализации именно в весьма уязвимом подростковом возрасте, что повышает и самооценку обучающегося, и его оценку в глазах окружающих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ФЗ № 273 от 29.12.2012 года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образовательная программа 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</a:p>
          <a:p>
            <a:r>
              <a:rPr lang="ru-RU" dirty="0" smtClean="0"/>
              <a:t> дополнительное образование - </a:t>
            </a:r>
            <a:r>
              <a:rPr lang="ru-RU" b="1" dirty="0" smtClean="0"/>
              <a:t>вид образования</a:t>
            </a:r>
            <a:r>
              <a:rPr lang="ru-RU" dirty="0" smtClean="0"/>
              <a:t>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</a:t>
            </a:r>
            <a:r>
              <a:rPr lang="ru-RU" b="1" dirty="0" smtClean="0"/>
              <a:t>не сопровождается повышением уровня образования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Отличительные особенности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характерные свойства, отличающие программу от других, остальных</a:t>
            </a:r>
          </a:p>
          <a:p>
            <a:r>
              <a:rPr lang="ru-RU" dirty="0" smtClean="0"/>
              <a:t>отличительные черты, основные идеи, которые придают программе своеобразие</a:t>
            </a:r>
          </a:p>
          <a:p>
            <a:r>
              <a:rPr lang="ru-RU" dirty="0" smtClean="0"/>
              <a:t>нужно прописать про </a:t>
            </a:r>
            <a:r>
              <a:rPr lang="ru-RU" i="1" u="sng" dirty="0" smtClean="0"/>
              <a:t>доступность</a:t>
            </a:r>
            <a:r>
              <a:rPr lang="ru-RU" dirty="0" smtClean="0"/>
              <a:t> (вход в программу на любом этапе реализации), </a:t>
            </a:r>
            <a:r>
              <a:rPr lang="ru-RU" i="1" u="sng" dirty="0" err="1" smtClean="0"/>
              <a:t>практикоориентированность</a:t>
            </a:r>
            <a:r>
              <a:rPr lang="ru-RU" i="1" u="sng" dirty="0" smtClean="0"/>
              <a:t> (</a:t>
            </a:r>
            <a:r>
              <a:rPr lang="ru-RU" dirty="0" smtClean="0"/>
              <a:t>теория минимализирована, предельно практиконаправленная), </a:t>
            </a:r>
            <a:r>
              <a:rPr lang="ru-RU" i="1" u="sng" dirty="0" smtClean="0"/>
              <a:t>вариативность </a:t>
            </a:r>
            <a:r>
              <a:rPr lang="ru-RU" dirty="0" smtClean="0"/>
              <a:t>(возможность менять последовательность тем, количество часов в зависимости от контингента)</a:t>
            </a:r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Педагогическая целесообразность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важно показать, что специфика предметной деятельности, ценностно-смысловое содержание, избранные методы, технологии, формы, средства позволяют эффективно решать выявленную проблему</a:t>
            </a:r>
          </a:p>
          <a:p>
            <a:r>
              <a:rPr lang="ru-RU" dirty="0" smtClean="0"/>
              <a:t>краткий анализ имеющихся программ дополнительного образования детей в аналогичной образовательной области и направленности позволит продемонстрировать отличительные особенности данной дополнительной образовательной программы от уже существующих образовательных программ, обосновать необходимость модификации (адаптации) программы при использовании примерной программы (</a:t>
            </a:r>
            <a:r>
              <a:rPr lang="ru-RU" dirty="0" err="1" smtClean="0"/>
              <a:t>программы</a:t>
            </a:r>
            <a:r>
              <a:rPr lang="ru-RU" dirty="0" smtClean="0"/>
              <a:t> другого автора) для составления собственной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1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Данная программа педагогически целесообразна, т.к. при ее реализации школьный музей, оставаясь самостоятельным структурным подразделением, становится важным и неотъемлемым компонентом, способствующим формированию исторического и гражданского сознания, воспитанию патриотизма, толерантного отношения к людям, прививает навыки профессиональной деятельности: исследовательской, поисковой, литературоведческой, музееведческой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2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Педагогическую целесообразность образовательной программы мы видим в формировании у учащегося чувства ответственности в исполнении своей индивидуальной функции в коллективном процессе (коллективные работы), с одной стороны, и формировании </a:t>
            </a:r>
            <a:r>
              <a:rPr lang="ru-RU" i="1" dirty="0" err="1" smtClean="0"/>
              <a:t>самодостаточного</a:t>
            </a:r>
            <a:r>
              <a:rPr lang="ru-RU" i="1" dirty="0" smtClean="0"/>
              <a:t> проявления всего творческого потенциала в работе с использованием всех изученных техник </a:t>
            </a:r>
            <a:r>
              <a:rPr lang="ru-RU" i="1" dirty="0" err="1" smtClean="0"/>
              <a:t>бисероплетения</a:t>
            </a:r>
            <a:r>
              <a:rPr lang="ru-RU" i="1" dirty="0" smtClean="0"/>
              <a:t> (плетение, низание, бисерная мозаика, вышивка бисером, </a:t>
            </a:r>
            <a:r>
              <a:rPr lang="ru-RU" i="1" dirty="0" err="1" smtClean="0"/>
              <a:t>бисероткачество</a:t>
            </a:r>
            <a:r>
              <a:rPr lang="ru-RU" i="1" dirty="0" smtClean="0"/>
              <a:t>, вязание бисером) при выполнении индивидуальных изделий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Адресат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примерный портрет учащегося, для которого будет актуальным обучение по данной программе – возраст, уровень развития, круг интересов, личностные характеристики, потенциальные роли в программе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Программа адресована подросткам 14-17 лет. Обучающиеся, поступающие на программу, проходят собеседование, направленное на выявление их индивидуальности и склонности к выбранной деятельности. По его результатам обучающиеся первого года обучения могут быть зачислены в группу стартового, базового или продвинутого уровня освоения программы</a:t>
            </a:r>
            <a:endParaRPr lang="ru-RU" dirty="0" smtClean="0"/>
          </a:p>
          <a:p>
            <a:r>
              <a:rPr lang="ru-RU" i="1" dirty="0" smtClean="0"/>
              <a:t>Занятия проводятся в группах, звеньях и индивидуально, сочетая принцип группового обучения с индивидуальным подходом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Возраст учащихся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Большинство педагогов в своих программах указывают возраст детей 6-18 лет, но ни в учебно-тематическом плане, ни в содержании ничего не говорится о дифференцированном обучении. Не может ребёнок 6 лет усваивать учебный материал на уровне 18-летнего, а 18-летнему неинтересно обучаться на уровне 6-летнего ребёнка</a:t>
            </a:r>
          </a:p>
          <a:p>
            <a:r>
              <a:rPr lang="ru-RU" dirty="0" smtClean="0"/>
              <a:t>во-первых, должны определить доминирующий возраст и уровень образования (дошкольный, начального-, основного-, среднего общего образования) и именно его указывать, а для нескольких детей 6 или 18-летнего возраста разработать дополнение к программе</a:t>
            </a:r>
          </a:p>
          <a:p>
            <a:r>
              <a:rPr lang="ru-RU" dirty="0" smtClean="0"/>
              <a:t> во-вторых, если количество детей разных возрастов примерно одинаково, необходимо разрабатывать программу на каждый возрастной период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Условия набора обучающихся в коллектив: принимаются все желающие </a:t>
            </a:r>
          </a:p>
          <a:p>
            <a:r>
              <a:rPr lang="ru-RU" i="1" dirty="0" smtClean="0"/>
              <a:t>Наполняемость в группах составляет:</a:t>
            </a:r>
          </a:p>
          <a:p>
            <a:r>
              <a:rPr lang="ru-RU" i="1" dirty="0" smtClean="0"/>
              <a:t> первый год обучения – 13 человек</a:t>
            </a:r>
          </a:p>
          <a:p>
            <a:r>
              <a:rPr lang="ru-RU" i="1" dirty="0" smtClean="0"/>
              <a:t>второй год обучения – 12 человек</a:t>
            </a:r>
          </a:p>
          <a:p>
            <a:r>
              <a:rPr lang="ru-RU" i="1" dirty="0" smtClean="0"/>
              <a:t>третий год обучения – 11 человек</a:t>
            </a:r>
          </a:p>
          <a:p>
            <a:r>
              <a:rPr lang="ru-RU" i="1" dirty="0" smtClean="0"/>
              <a:t>Уменьшение числа обучающихся в группе на втором и третьем годах обучения объясняется увеличением объема и сложности изучаемого материала</a:t>
            </a:r>
          </a:p>
          <a:p>
            <a:r>
              <a:rPr lang="ru-RU" i="1" dirty="0" smtClean="0"/>
              <a:t> Возраст обучающихся, участвующих в реализации данной дополнительной общеобразовательной программы 7-10 лет, 11-14 лет, 15-18 лет. Условия набора обучающихся в коллектив: на основании прослушивания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занятий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Указать </a:t>
            </a:r>
            <a:r>
              <a:rPr lang="ru-RU" i="1" u="sng" dirty="0" smtClean="0"/>
              <a:t>мотивацию</a:t>
            </a:r>
            <a:r>
              <a:rPr lang="ru-RU" dirty="0" smtClean="0"/>
              <a:t>!</a:t>
            </a:r>
          </a:p>
          <a:p>
            <a:r>
              <a:rPr lang="ru-RU" dirty="0" smtClean="0"/>
              <a:t>лекции, практические и семинарские занятия, лабораторные работы, круглые столы, мастер-классы, мастерские, деловые и ролевые игры, тренинги, выездные тематические занятия, выполнение самостоятельной работы, концерты, выставки, творческие отчеты, соревнования, чаепитие, день добрых сюрпризов, </a:t>
            </a:r>
            <a:r>
              <a:rPr lang="ru-RU" dirty="0" err="1" smtClean="0"/>
              <a:t>социодрама</a:t>
            </a:r>
            <a:r>
              <a:rPr lang="ru-RU" dirty="0" smtClean="0"/>
              <a:t>, «крепкий орешек», выпускной ринг и др.  </a:t>
            </a:r>
            <a:r>
              <a:rPr lang="en-US" sz="1300" dirty="0" smtClean="0">
                <a:hlinkClick r:id="rId2"/>
              </a:rPr>
              <a:t>http://xn--i1abbnckbmcl9fb.xn--p1ai/%D1%81%D1%82%D0%B0%D1%82%D1%8C%D0%B8/417446/</a:t>
            </a:r>
            <a:endParaRPr lang="ru-RU" sz="1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Примеры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229600" cy="1798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/>
                        <a:t>Формы организации деятельности обучающихся на занятии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Индивидуальная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Групповая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Фронтальная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Индивидуально- групповая 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ансамблевая, оркестровая 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/>
                        <a:t>работа по подгруппам (по звеньям) 	</a:t>
                      </a:r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609600" y="3429000"/>
          <a:ext cx="8229600" cy="3017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62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/>
                        <a:t>Способы организации занятия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25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Словесные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Наглядные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Практические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6883">
                <a:tc>
                  <a:txBody>
                    <a:bodyPr/>
                    <a:lstStyle/>
                    <a:p>
                      <a:r>
                        <a:rPr lang="ru-RU" sz="2000" kern="1200" baseline="0" dirty="0" smtClean="0"/>
                        <a:t>устное изложение, </a:t>
                      </a:r>
                    </a:p>
                    <a:p>
                      <a:r>
                        <a:rPr lang="ru-RU" sz="2000" kern="1200" baseline="0" dirty="0" smtClean="0"/>
                        <a:t>беседа, объяснение, анализ структуры музыкального произведения 	</a:t>
                      </a:r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показ видеоматериалов, иллюстраций, показ педагогом приёмов исполнения 	</a:t>
                      </a:r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Тренинг, вокальные упражнения, анализ текста, тренировочные упражнения, работа по образцу, лабораторные работы</a:t>
                      </a:r>
                    </a:p>
                    <a:p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Приказ № 196 от 08.11.2018 </a:t>
            </a:r>
            <a:r>
              <a:rPr lang="ru-RU" dirty="0" smtClean="0"/>
              <a:t>года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организации, осуществляющие образовательную деятельность, реализуют дополнительные общеобразовательные программы в течение всего календарного года, включая каникулярное время</a:t>
            </a:r>
          </a:p>
          <a:p>
            <a:r>
              <a:rPr lang="ru-RU" dirty="0" smtClean="0"/>
              <a:t>занятия в объединениях могут проводиться по дополнительным общеобразовательным программам различной направленности (</a:t>
            </a:r>
            <a:r>
              <a:rPr lang="ru-RU" b="1" dirty="0" smtClean="0"/>
              <a:t>технической, естественнонаучной, физкультурно-спортивной, художественной, туристско-краеведческой, социально-педагогической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организации, осуществляющие образовательную деятельность, </a:t>
            </a:r>
            <a:r>
              <a:rPr lang="ru-RU" b="1" dirty="0" smtClean="0"/>
              <a:t>ежегодно обновляют</a:t>
            </a:r>
            <a:r>
              <a:rPr lang="ru-RU" dirty="0" smtClean="0"/>
              <a:t> дополнительные общеобразовательные программы с учетом развития науки, техники, культуры, экономики, технологий и социальной сферы</a:t>
            </a:r>
          </a:p>
          <a:p>
            <a:r>
              <a:rPr lang="ru-RU" dirty="0" smtClean="0"/>
              <a:t>требования для организации учебного процесса для учащихся с ОВЗ и инвалидов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Методы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объяснительно-иллюстративные (методы обучения, при использовании которых, обучающиеся воспринимают и усваивают готовую информацию) </a:t>
            </a:r>
          </a:p>
          <a:p>
            <a:r>
              <a:rPr lang="ru-RU" dirty="0" smtClean="0"/>
              <a:t>репродуктивные методы обучения (обучающиеся воспроизводят полученные знания и освоенные способы деятельности)</a:t>
            </a:r>
          </a:p>
          <a:p>
            <a:r>
              <a:rPr lang="ru-RU" dirty="0" smtClean="0"/>
              <a:t> частично-поисковые методы обучения (участие обучающихся в коллективном поиске, решение поставленной задачи совместно с педагогом)</a:t>
            </a:r>
          </a:p>
          <a:p>
            <a:r>
              <a:rPr lang="ru-RU" dirty="0" smtClean="0"/>
              <a:t> исследовательские методы обучения (овладение обучающихся методам научного познания, самостоятельной творческой работы)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Формы проведения занятий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Акция, круглый стол, сбор, аукцион, круиз, семинар, бенефис, лабораторное занятие, сказка, беседа, эвристическая лекция, смотрины, вернисаж, мастер-класс. Соревнование, викторина, «мозговой штурм», спектакль, встреча с интересными людьми, наблюдение, студия, выставка, олимпиада, творческая встреча, галерея, открытое занятие, творческая мастерская, гостиная, посиделки, творческий отчет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Режим занятий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периодичность и продолжительность занятий</a:t>
            </a:r>
          </a:p>
          <a:p>
            <a:r>
              <a:rPr lang="ru-RU" dirty="0" smtClean="0"/>
              <a:t>прописать моменты по </a:t>
            </a:r>
            <a:r>
              <a:rPr lang="ru-RU" i="1" u="sng" dirty="0" err="1" smtClean="0"/>
              <a:t>здоровьесбережению</a:t>
            </a:r>
            <a:r>
              <a:rPr lang="ru-RU" dirty="0" smtClean="0"/>
              <a:t>, снятию нагрузки у учащихся</a:t>
            </a:r>
          </a:p>
          <a:p>
            <a:r>
              <a:rPr lang="ru-RU" dirty="0" smtClean="0"/>
              <a:t>формы обучения: очная, заочная, очно-заочная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1. На 1-м году обучения занятия проводятся четыре часа в неделю (два раза по два часа), на 2-м году обучения – шесть часов в неделю (три раза по два часа)</a:t>
            </a:r>
          </a:p>
          <a:p>
            <a:pPr>
              <a:buNone/>
            </a:pPr>
            <a:r>
              <a:rPr lang="ru-RU" i="1" dirty="0" smtClean="0"/>
              <a:t>2. Для обучающихся 1-го года обучения занятия проводятся 2 раза в неделю по 2 академических часа, 2-го года обучения – 3 раза в неделю по 2 академических часа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родителями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Обязательно, особенно для дошкольников, младших школьников, детей с ОВЗ!</a:t>
            </a:r>
          </a:p>
          <a:p>
            <a:r>
              <a:rPr lang="ru-RU" dirty="0" smtClean="0"/>
              <a:t>информирование родителей</a:t>
            </a:r>
          </a:p>
          <a:p>
            <a:r>
              <a:rPr lang="ru-RU" dirty="0" smtClean="0"/>
              <a:t>совместные дела, мероприятия</a:t>
            </a:r>
          </a:p>
          <a:p>
            <a:r>
              <a:rPr lang="ru-RU" dirty="0" smtClean="0"/>
              <a:t>открытые занятия и посещения занятий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предельно конкретный, охарактеризованный качественно, а где можно и количественно, образ желаемого результата, которого ребенок и образовательное учреждение могут достичь к строго определенному моменту времени (М.М. Поташник)</a:t>
            </a:r>
          </a:p>
          <a:p>
            <a:r>
              <a:rPr lang="ru-RU" dirty="0" smtClean="0"/>
              <a:t>целям подчиняются все компоненты образовательного процесса: задачи, содержание, организационные формы и методы работы, планируемые результаты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постановке цели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реалистичность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посильность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достижимость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контролируемость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однозначность (представление в обобщенном виде конечного продукта исследования)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проверяемость</a:t>
            </a:r>
            <a:r>
              <a:rPr lang="ru-RU" dirty="0" smtClean="0"/>
              <a:t>, в отдельных случаях </a:t>
            </a:r>
            <a:r>
              <a:rPr lang="ru-RU" dirty="0" err="1" smtClean="0"/>
              <a:t>диагностируемость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определенность во времени 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операциональность</a:t>
            </a:r>
            <a:r>
              <a:rPr lang="ru-RU" dirty="0" smtClean="0"/>
              <a:t> (распределение на задачи)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отсутствие специальных (профессиональных) терминов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отсутствие неоднозначных выражений и понятий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соответствие заявленной проблеме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Несоизмеримые цели ушли в прошлое!!!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«Воспитание всесторонне развитой личности – будущего нашей страны»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«Развитие творческих способностей обучающихся»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и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должны быть прописаны по годам обучения !!!</a:t>
            </a:r>
          </a:p>
          <a:p>
            <a:r>
              <a:rPr lang="ru-RU" dirty="0" smtClean="0"/>
              <a:t>при формулировании целей и задач следует обращать внимание на их конкретность и деятельностный характер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в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Образовательные</a:t>
            </a:r>
            <a:r>
              <a:rPr lang="ru-RU" dirty="0" smtClean="0"/>
              <a:t>: триединство задач обучения, воспитания и развития детей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Социально-педагогические</a:t>
            </a:r>
            <a:r>
              <a:rPr lang="ru-RU" dirty="0" smtClean="0"/>
              <a:t>: оздоровление детей, их социальная защита, помощь и поддержка, адаптация, реабилитация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Письмо Министерства образования науки РФ от 18.11.2015 № 09-3242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допускает сетевую, дистанционную форму реализации программы</a:t>
            </a:r>
          </a:p>
          <a:p>
            <a:r>
              <a:rPr lang="ru-RU" sz="2600" dirty="0" smtClean="0"/>
              <a:t>дополнительные общеобразовательные общеразвивающие программы реализуются в пространстве, не ограниченном образовательными стандартами: в дополнительном образовании федеральные государственные образовательные стандарты не предусматриваются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Направленность целей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Autofit/>
          </a:bodyPr>
          <a:lstStyle/>
          <a:p>
            <a:r>
              <a:rPr lang="ru-RU" sz="2100" dirty="0" smtClean="0"/>
              <a:t>на развитие обучающегося в целом</a:t>
            </a:r>
          </a:p>
          <a:p>
            <a:r>
              <a:rPr lang="ru-RU" sz="2100" dirty="0" smtClean="0"/>
              <a:t>на развитие определенных способностей обучающегося</a:t>
            </a:r>
          </a:p>
          <a:p>
            <a:r>
              <a:rPr lang="ru-RU" sz="2100" dirty="0" smtClean="0"/>
              <a:t> на обеспечение каждому обучающемуся требуемого уровня образования</a:t>
            </a:r>
          </a:p>
          <a:p>
            <a:r>
              <a:rPr lang="ru-RU" sz="2100" dirty="0" smtClean="0"/>
              <a:t>на формирование у каждого обучающегося умений и потребности самостоятельно пополнять свои знания, умения, навыки </a:t>
            </a:r>
          </a:p>
          <a:p>
            <a:r>
              <a:rPr lang="ru-RU" sz="2100" dirty="0" smtClean="0"/>
              <a:t>на воспитание обучающихся в соответствии с высокими моральными ценностями</a:t>
            </a:r>
          </a:p>
          <a:p>
            <a:r>
              <a:rPr lang="ru-RU" sz="2100" dirty="0" smtClean="0"/>
              <a:t> на формирование общечеловеческих нравственных ценностных ориентаций, самосознания, общественно-ценных личностных качеств </a:t>
            </a:r>
          </a:p>
          <a:p>
            <a:r>
              <a:rPr lang="ru-RU" sz="2100" dirty="0" smtClean="0"/>
              <a:t>на обеспечение гармоничного эстетического и физического развития</a:t>
            </a:r>
          </a:p>
          <a:p>
            <a:r>
              <a:rPr lang="ru-RU" sz="2100" dirty="0" smtClean="0"/>
              <a:t> выработку навыков здорового образа жизни </a:t>
            </a:r>
          </a:p>
          <a:p>
            <a:r>
              <a:rPr lang="ru-RU" sz="2100" dirty="0" smtClean="0"/>
              <a:t>на обучение обучающихся трудовым навыкам, приемам самостоятельной работы, коллективному взаимодействию, взаимопомощи, формирование культуры и пр. 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Формулирование целей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Глагол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Существительное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600" dirty="0" smtClean="0"/>
                        <a:t>Создать, развить, обеспечить, приобщить, укрепить, взаимодействовать, формировать и др.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Создание, развитие, обеспечение, приобщение, профилактика, укрепление, взаимодействие, формирование и др. 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1. Формирование духовно богатой, высоконравственной личности, владеющей русской народной творческой манерой исполнения </a:t>
            </a:r>
          </a:p>
          <a:p>
            <a:pPr>
              <a:buNone/>
            </a:pPr>
            <a:r>
              <a:rPr lang="ru-RU" i="1" dirty="0" smtClean="0"/>
              <a:t>2. Формирование личности с широким эстетическим кругозором, воспитание общей культуры, привитие обучающимся этических и... </a:t>
            </a:r>
          </a:p>
          <a:p>
            <a:pPr>
              <a:buNone/>
            </a:pPr>
            <a:r>
              <a:rPr lang="ru-RU" i="1" dirty="0" smtClean="0"/>
              <a:t>3.Способствовать  эстетическому воспитанию и формированию высоких духовных качеств юного поколения средствами вокального искусства </a:t>
            </a:r>
          </a:p>
          <a:p>
            <a:pPr>
              <a:buNone/>
            </a:pPr>
            <a:r>
              <a:rPr lang="ru-RU" i="1" dirty="0" smtClean="0"/>
              <a:t>4. Формирование нравственной и творческой личности через овладение русской народной манерой исполнения песенного репертуара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пути, способы поэтапного достижения цели, т.е. тактика педагогических действий </a:t>
            </a:r>
          </a:p>
          <a:p>
            <a:r>
              <a:rPr lang="ru-RU" dirty="0" smtClean="0"/>
              <a:t>желательно при написании дополнительной общеобразовательной программы особое внимание уделить воспитательным задачам </a:t>
            </a:r>
          </a:p>
          <a:p>
            <a:r>
              <a:rPr lang="ru-RU" dirty="0" smtClean="0"/>
              <a:t>задачи должны соответствовать 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обучающие задачи, </a:t>
            </a:r>
            <a:r>
              <a:rPr lang="ru-RU" dirty="0" smtClean="0"/>
              <a:t>то есть отвечающие на вопрос, что узнает, в чем разберется, какие представления получит, чем овладеет, чему научится обучающийся, освоив программу </a:t>
            </a:r>
          </a:p>
          <a:p>
            <a:r>
              <a:rPr lang="ru-RU" b="1" dirty="0" smtClean="0"/>
              <a:t>развивающие задачи, </a:t>
            </a:r>
            <a:r>
              <a:rPr lang="ru-RU" dirty="0" smtClean="0"/>
              <a:t>то есть связанные с развитием творческих способностей, возможностей, внимания, памяти, мышления, воображения, речи, волевых качеств и т.д. и указывающие на развитие ключевых компетентностей, на которые будет делаться упор при обучении</a:t>
            </a:r>
          </a:p>
          <a:p>
            <a:r>
              <a:rPr lang="ru-RU" b="1" dirty="0" smtClean="0"/>
              <a:t> воспитательные задачи, </a:t>
            </a:r>
            <a:r>
              <a:rPr lang="ru-RU" dirty="0" smtClean="0"/>
              <a:t>то есть отвечающие на вопрос, какие ценностные ориентиры, отношения, личностные качества будут сформированы у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Формулирование задач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Глаголы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Существительные</a:t>
                      </a:r>
                      <a:endParaRPr lang="ru-RU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kern="1200" baseline="0" dirty="0" smtClean="0"/>
                        <a:t>Способствовать, развивать, приобщать, воспитывать, сформировать, обучить, обеспечить, поддержать, расширить, познакомить, предоставить возможность 	</a:t>
                      </a:r>
                      <a:endParaRPr lang="ru-RU" sz="2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kern="1200" baseline="0" dirty="0" smtClean="0"/>
                        <a:t>Помощь, развитие, приобщение, воспитание, формирование, обучение, обеспечение, поддержка, расширение, знакомство, предоставление возможности 	</a:t>
                      </a:r>
                    </a:p>
                    <a:p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1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Воспитательные задачи </a:t>
            </a:r>
          </a:p>
          <a:p>
            <a:pPr>
              <a:buNone/>
            </a:pPr>
            <a:r>
              <a:rPr lang="ru-RU" i="1" dirty="0" smtClean="0"/>
              <a:t>1. Сформировать гражданскую позицию, патриотизм </a:t>
            </a:r>
          </a:p>
          <a:p>
            <a:pPr>
              <a:buNone/>
            </a:pPr>
            <a:r>
              <a:rPr lang="ru-RU" i="1" dirty="0" smtClean="0"/>
              <a:t>2. Воспитать чувство товарищества, чувство личной ответственности</a:t>
            </a:r>
          </a:p>
          <a:p>
            <a:pPr>
              <a:buNone/>
            </a:pPr>
            <a:r>
              <a:rPr lang="ru-RU" i="1" dirty="0" smtClean="0"/>
              <a:t>3. Воспитать нравственные качества по отношению к окружающим (доброжелательность, чувство товарищества, толерантность и т.д.)</a:t>
            </a:r>
          </a:p>
          <a:p>
            <a:pPr>
              <a:buNone/>
            </a:pPr>
            <a:r>
              <a:rPr lang="ru-RU" i="1" dirty="0" smtClean="0"/>
              <a:t>4. Воспитать и развить художественный вкус и уважение к литературе и чтению </a:t>
            </a:r>
          </a:p>
          <a:p>
            <a:pPr>
              <a:buNone/>
            </a:pPr>
            <a:r>
              <a:rPr lang="ru-RU" i="1" dirty="0" smtClean="0"/>
              <a:t>5. Приобщить обучающегося к здоровому образу жизни и гармонии тела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2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/>
              <a:t>Развивающие задачи </a:t>
            </a:r>
          </a:p>
          <a:p>
            <a:pPr>
              <a:buNone/>
            </a:pPr>
            <a:r>
              <a:rPr lang="ru-RU" i="1" dirty="0" smtClean="0"/>
              <a:t>1. Развитие умения думать, умения исследовать, умения общаться, умения взаимодействовать, умения доводить дело до конца и т.д. </a:t>
            </a:r>
          </a:p>
          <a:p>
            <a:pPr>
              <a:buNone/>
            </a:pPr>
            <a:r>
              <a:rPr lang="ru-RU" i="1" dirty="0" smtClean="0"/>
              <a:t>2. Развитие артистических, эмоциональных качеств у обучающихся средствами вокальных занятий </a:t>
            </a:r>
          </a:p>
          <a:p>
            <a:pPr>
              <a:buNone/>
            </a:pPr>
            <a:r>
              <a:rPr lang="ru-RU" i="1" dirty="0" smtClean="0"/>
              <a:t>3. Развитие артистических способностей </a:t>
            </a:r>
          </a:p>
          <a:p>
            <a:pPr>
              <a:buNone/>
            </a:pPr>
            <a:r>
              <a:rPr lang="ru-RU" i="1" dirty="0" smtClean="0"/>
              <a:t>4. Развитие координации, гибкости, пластики, общей физической выносливости </a:t>
            </a:r>
          </a:p>
          <a:p>
            <a:pPr>
              <a:buNone/>
            </a:pPr>
            <a:r>
              <a:rPr lang="ru-RU" i="1" dirty="0" smtClean="0"/>
              <a:t>5. Развитие внимательности и наблюдательности, творческого воображения и фантазии через этюды, шарады, упражнения </a:t>
            </a:r>
          </a:p>
          <a:p>
            <a:pPr>
              <a:buNone/>
            </a:pPr>
            <a:r>
              <a:rPr lang="ru-RU" i="1" dirty="0" smtClean="0"/>
              <a:t>6. Развитие умения думать, умения исследовать, умения общаться, умения взаимодействовать, умения доводить дело до конца и т.д. 	</a:t>
            </a:r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 3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i="1" dirty="0" smtClean="0"/>
              <a:t>Обучающие задачи </a:t>
            </a:r>
          </a:p>
          <a:p>
            <a:pPr indent="-73025">
              <a:buNone/>
            </a:pPr>
            <a:r>
              <a:rPr lang="ru-RU" i="1" dirty="0" smtClean="0"/>
              <a:t>1. Способствовать овладению обучающимися русской народной певческой манерой исполнения </a:t>
            </a:r>
          </a:p>
          <a:p>
            <a:pPr indent="-73025">
              <a:buNone/>
            </a:pPr>
            <a:r>
              <a:rPr lang="ru-RU" i="1" dirty="0" smtClean="0"/>
              <a:t>2. Обучить навыкам танцевального мастерства</a:t>
            </a:r>
          </a:p>
          <a:p>
            <a:pPr indent="-73025">
              <a:buNone/>
            </a:pPr>
            <a:r>
              <a:rPr lang="ru-RU" i="1" dirty="0" smtClean="0"/>
              <a:t>3. Формировать музыкально-ритмические навыки </a:t>
            </a:r>
          </a:p>
          <a:p>
            <a:pPr indent="-73025">
              <a:buNone/>
            </a:pPr>
            <a:r>
              <a:rPr lang="ru-RU" i="1" dirty="0" smtClean="0"/>
              <a:t>4. Научить правильному дыханию </a:t>
            </a:r>
          </a:p>
          <a:p>
            <a:pPr indent="-73025">
              <a:buNone/>
            </a:pPr>
            <a:r>
              <a:rPr lang="ru-RU" i="1" dirty="0" smtClean="0"/>
              <a:t>5. Сформировать начальные навыки актерского мастерства</a:t>
            </a:r>
          </a:p>
          <a:p>
            <a:pPr indent="-73025">
              <a:buNone/>
            </a:pPr>
            <a:r>
              <a:rPr lang="ru-RU" i="1" dirty="0" smtClean="0"/>
              <a:t>6. Сформировать систему знаний, умений, навыков по основам хореографии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ДООП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учебный план</a:t>
            </a:r>
            <a:r>
              <a:rPr lang="ru-RU" dirty="0" smtClean="0"/>
              <a:t>: название тем, общее количество часов на их изучение (с указанием теоретических и практических видов занятий, а также форм контроля), оформляется в виде таблицы; составляется на каждый год обучения</a:t>
            </a:r>
          </a:p>
          <a:p>
            <a:r>
              <a:rPr lang="ru-RU" b="1" dirty="0" smtClean="0"/>
              <a:t>содержание</a:t>
            </a:r>
            <a:r>
              <a:rPr lang="ru-RU" dirty="0" smtClean="0"/>
              <a:t> учебного плана: направлено на достижение целей программы и планируемых результатов ее освоения; это реферативное описание тем программы в соответствии с последовательностью, заданной учебным планом</a:t>
            </a:r>
          </a:p>
          <a:p>
            <a:r>
              <a:rPr lang="ru-RU" b="1" dirty="0" smtClean="0"/>
              <a:t>планируемые результаты</a:t>
            </a:r>
            <a:r>
              <a:rPr lang="ru-RU" dirty="0" smtClean="0"/>
              <a:t>: формулируются с учетом цели и содержания программы и определяют основные знания, умения, навыки, а также компетенции, личностные, метапредметные и предметные результаты, приобретаемые учащимися в процессе изучения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программ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i="1" dirty="0" smtClean="0"/>
              <a:t>Модифицированная  программа </a:t>
            </a:r>
            <a:r>
              <a:rPr lang="ru-RU" dirty="0" smtClean="0"/>
              <a:t>– учебная программа, подвергнутая структурным изменениям без существенной переработки содержания с учетом особенностей организации, формирования разновозрастных и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групп детей, режима и временных параметров осуществления педагогической деятельности.</a:t>
            </a:r>
          </a:p>
          <a:p>
            <a:pPr fontAlgn="base"/>
            <a:r>
              <a:rPr lang="ru-RU" dirty="0" smtClean="0"/>
              <a:t> </a:t>
            </a:r>
            <a:r>
              <a:rPr lang="ru-RU" b="1" i="1" dirty="0" smtClean="0"/>
              <a:t>Адаптированная программа </a:t>
            </a:r>
            <a:r>
              <a:rPr lang="ru-RU" dirty="0" smtClean="0"/>
              <a:t>– </a:t>
            </a:r>
            <a:r>
              <a:rPr lang="ru-RU" dirty="0" err="1" smtClean="0"/>
              <a:t>программа</a:t>
            </a:r>
            <a:r>
              <a:rPr lang="ru-RU" dirty="0" smtClean="0"/>
              <a:t>, разработанная для обучения лиц с ограниченными возможностями здоровья (ОВЗ) с учетом особенностей их психофизического развития, индивидуальных возможностей и при необходимости обеспечивающими коррекцию нарушений развития и социальную адаптацию указанных лиц..</a:t>
            </a:r>
          </a:p>
          <a:p>
            <a:pPr fontAlgn="base"/>
            <a:r>
              <a:rPr lang="ru-RU" dirty="0" smtClean="0"/>
              <a:t> </a:t>
            </a:r>
            <a:r>
              <a:rPr lang="ru-RU" b="1" i="1" dirty="0" smtClean="0"/>
              <a:t>Авторская программа </a:t>
            </a:r>
            <a:r>
              <a:rPr lang="ru-RU" dirty="0" smtClean="0"/>
              <a:t>– учебная программа, в которой заложена оригинальная авторская идея, отличающаяся новизной и актуальностью и позволяющая коренным образом изменить структуру данного направления </a:t>
            </a:r>
            <a:r>
              <a:rPr lang="ru-RU" dirty="0" smtClean="0"/>
              <a:t>деятельности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содержание и материал программы дифференцируется по уровням сложности и отражается в разделе «Содержание» программы, предусматривая задания разного уровня по каждой теме программы</a:t>
            </a:r>
          </a:p>
          <a:p>
            <a:r>
              <a:rPr lang="ru-RU" b="1" dirty="0" smtClean="0"/>
              <a:t>каждый участник программы имеет право на стартовый доступ к любому из уровней сложности</a:t>
            </a:r>
            <a:r>
              <a:rPr lang="ru-RU" dirty="0" smtClean="0"/>
              <a:t>, реализуемых через создание условий и оценку изначальной готовности участника (определение степени готовности к освоению содержания и материала заявленного уровня)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Учебный 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учебном плане обозначаются основные разделы и темы, его не надо превращать в поурочное планирование</a:t>
            </a:r>
          </a:p>
          <a:p>
            <a:pPr algn="ctr">
              <a:buNone/>
            </a:pPr>
            <a:r>
              <a:rPr lang="ru-RU" dirty="0" smtClean="0"/>
              <a:t>Также в учебном плане необходимо закладывать часы: </a:t>
            </a:r>
          </a:p>
          <a:p>
            <a:r>
              <a:rPr lang="ru-RU" dirty="0" smtClean="0"/>
              <a:t> на комплектование группы первого года обучения; </a:t>
            </a:r>
          </a:p>
          <a:p>
            <a:r>
              <a:rPr lang="ru-RU" dirty="0" smtClean="0"/>
              <a:t>на вводное занятие (введение в программу) </a:t>
            </a:r>
          </a:p>
          <a:p>
            <a:r>
              <a:rPr lang="ru-RU" dirty="0" smtClean="0"/>
              <a:t> концертную, выставочную или соревновательную деятельность</a:t>
            </a:r>
          </a:p>
          <a:p>
            <a:r>
              <a:rPr lang="ru-RU" dirty="0" smtClean="0"/>
              <a:t> мероприятия воспитывающего и познавательного характера</a:t>
            </a:r>
          </a:p>
          <a:p>
            <a:r>
              <a:rPr lang="ru-RU" dirty="0" smtClean="0"/>
              <a:t>итоговое занятие, отчетное мероприятие </a:t>
            </a:r>
          </a:p>
          <a:p>
            <a:pPr algn="ctr">
              <a:buNone/>
            </a:pPr>
            <a:r>
              <a:rPr lang="ru-RU" b="1" dirty="0" smtClean="0"/>
              <a:t>Формула расчета годового количества часов: количество часов в неделю умножается на продолжительность учебного года, которая составляет 36 недель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Учебный план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692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/>
                        <a:t>№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/>
                        <a:t>Название темы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/>
                        <a:t>Часы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/>
                        <a:t>Форма аттестации/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 smtClean="0"/>
                        <a:t>контроля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/>
                        <a:t>Всего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/>
                        <a:t>Теория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/>
                        <a:t>Практика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3352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педагог имеет право самостоятельно распределять часы по темам в пределах установленного времени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практическая деятельность обучающихся на занятиях должна преобладать над теорией (в примерном соотношении 60 % на 30 %)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родительские собрания  в учебный план не включаются!!!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название темы (нумерация, количество и название разделов и тем должно совпадать с перечисленными разделами и темами учебного плана)</a:t>
            </a:r>
          </a:p>
          <a:p>
            <a:r>
              <a:rPr lang="ru-RU" sz="2600" b="1" i="1" dirty="0" smtClean="0"/>
              <a:t>телеграфным стилем </a:t>
            </a:r>
            <a:r>
              <a:rPr lang="ru-RU" sz="2600" dirty="0" smtClean="0"/>
              <a:t>перечисляются все вопросы, которые раскрывают тему (без методики) </a:t>
            </a:r>
          </a:p>
          <a:p>
            <a:r>
              <a:rPr lang="ru-RU" sz="2600" dirty="0" smtClean="0"/>
              <a:t>указываются основные теоретические понятия (без описания) и практическая деятельность обучающихся на занятии</a:t>
            </a:r>
          </a:p>
          <a:p>
            <a:r>
              <a:rPr lang="ru-RU" sz="2600" dirty="0" smtClean="0"/>
              <a:t>при включении в программу экскурсий, игровых занятий, </a:t>
            </a:r>
            <a:r>
              <a:rPr lang="ru-RU" sz="2600" dirty="0" err="1" smtClean="0"/>
              <a:t>досуговых</a:t>
            </a:r>
            <a:r>
              <a:rPr lang="ru-RU" sz="2600" dirty="0" smtClean="0"/>
              <a:t> и массовых мероприятий, в содержании указывается тема и место проведения каждой экскурсии, игры, мероприятия и др.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dirty="0" smtClean="0"/>
              <a:t>	</a:t>
            </a:r>
            <a:r>
              <a:rPr lang="ru-RU" sz="3400" b="1" i="1" dirty="0" smtClean="0"/>
              <a:t>Тема 5.1. Холодный батик </a:t>
            </a:r>
          </a:p>
          <a:p>
            <a:pPr>
              <a:buNone/>
            </a:pPr>
            <a:r>
              <a:rPr lang="ru-RU" sz="3400" i="1" dirty="0" smtClean="0"/>
              <a:t>	</a:t>
            </a:r>
            <a:r>
              <a:rPr lang="ru-RU" sz="3400" b="1" i="1" dirty="0" smtClean="0"/>
              <a:t>Теория. </a:t>
            </a:r>
            <a:r>
              <a:rPr lang="ru-RU" sz="3400" i="1" dirty="0" smtClean="0"/>
              <a:t>Технология холодного батика. Характерные особенности. Техника безопасности работы с резервирующим составом. Роспись декоративного панно на тему «Геометрический орнамент». Ахроматические и хроматические цвета. Ознакомление с различными геометрическими и растительными орнаментами и их характерными признаками. </a:t>
            </a:r>
          </a:p>
          <a:p>
            <a:pPr>
              <a:buNone/>
            </a:pPr>
            <a:r>
              <a:rPr lang="ru-RU" sz="3400" i="1" dirty="0" smtClean="0"/>
              <a:t>	</a:t>
            </a:r>
            <a:r>
              <a:rPr lang="ru-RU" sz="3400" b="1" i="1" dirty="0" smtClean="0"/>
              <a:t>Практика. </a:t>
            </a:r>
            <a:r>
              <a:rPr lang="ru-RU" sz="3400" i="1" dirty="0" smtClean="0"/>
              <a:t>Выполнить роспись в техники холодного батика на тему: «Геометрический орнамент» с учетом линейности и замкнутости контура цветовых участков </a:t>
            </a:r>
            <a:r>
              <a:rPr lang="ru-RU" b="1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Стартовый уровень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Стартовый уровень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382000" cy="475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Специфика целеполагания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Прогнозируемый результат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baseline="0" dirty="0" smtClean="0"/>
                        <a:t>Цели уровня предусматривают: </a:t>
                      </a:r>
                    </a:p>
                    <a:p>
                      <a:r>
                        <a:rPr lang="ru-RU" sz="2000" kern="1200" baseline="0" dirty="0" smtClean="0"/>
                        <a:t>− формирование и развитие творческих способностей детей, удовлетворение их индивидуальных потребностей в интеллектуальном, нравственном и физическом совершенствовании, формирование культуры здорового и безопасного образа жизни, укрепление здоровья, а также организацию их свободного времени (Закон № 273-ФЗ; гл. 10, ст. 75, п. 1); </a:t>
                      </a:r>
                    </a:p>
                    <a:p>
                      <a:r>
                        <a:rPr lang="ru-RU" sz="2000" kern="1200" baseline="0" dirty="0" smtClean="0"/>
                        <a:t>− мотивацию личности к познанию, творчеству, труду, искусству и спорту (Концепция развития дополнительного образования детей) </a:t>
                      </a:r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/>
                        <a:t>− освоение образовательной программы</a:t>
                      </a:r>
                    </a:p>
                    <a:p>
                      <a:r>
                        <a:rPr lang="ru-RU" sz="2000" kern="1200" baseline="0" dirty="0" smtClean="0"/>
                        <a:t>− переход на базовый уровень не менее 25% учащихся </a:t>
                      </a:r>
                    </a:p>
                    <a:p>
                      <a:r>
                        <a:rPr lang="ru-RU" sz="2000" kern="1200" baseline="0" dirty="0" smtClean="0"/>
                        <a:t>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Базовый уровень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реализацию материала, обеспечивающего освоение специализированных знаний, создающего общую и целостную картину изучаемого предмета в рамках содержательно- тематического направления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Базовый уровень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382000" cy="536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Специфика целеполагания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Прогнозируемый результат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Цели уровня предусматривают: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обеспечение прав ребенка на развитие, личностное самоопределение и самореализацию (Концепция развития дополнительного образования детей);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обеспечение адаптации к жизни в обществе, профессиональной ориентации, а также выявление и поддержку детей, проявивших выдающиеся способности (Закон № 273-ФЗ; гл. 10, ст. 75, п. 1);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выявление и развитие у учащихся творческих способностей и интереса к научной (научно- исследовательской) деятельности (Закон № 273-ФЗ; гл. 11, ст. 77. п. 3).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Освоение образовательной программы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Участие в муниципальных и региональных мероприятиях не менее 50% учащихся.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Включение в число победителей и призеров мероприятий не менее 10% учащихся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Переход на продвинутый уровень не менее 25% учащихся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Продвинутый уровень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организацию материала, обеспечивающего доступ к сложным (возможно </a:t>
            </a:r>
            <a:r>
              <a:rPr lang="ru-RU" dirty="0" err="1" smtClean="0"/>
              <a:t>узкопрофильным</a:t>
            </a:r>
            <a:r>
              <a:rPr lang="ru-RU" dirty="0" smtClean="0"/>
              <a:t>) и </a:t>
            </a:r>
            <a:r>
              <a:rPr lang="ru-RU" dirty="0" err="1" smtClean="0"/>
              <a:t>специфи-ческими</a:t>
            </a:r>
            <a:r>
              <a:rPr lang="ru-RU" dirty="0" smtClean="0"/>
              <a:t> знаниям и навыкам в рамках содержательно-тематического </a:t>
            </a:r>
            <a:r>
              <a:rPr lang="ru-RU" dirty="0" err="1" smtClean="0"/>
              <a:t>направле-ния</a:t>
            </a:r>
            <a:r>
              <a:rPr lang="ru-RU" dirty="0" smtClean="0"/>
              <a:t> программы, а также предполагает изучение </a:t>
            </a:r>
            <a:r>
              <a:rPr lang="ru-RU" dirty="0" err="1" smtClean="0"/>
              <a:t>околопрофессиональных</a:t>
            </a:r>
            <a:r>
              <a:rPr lang="ru-RU" dirty="0" smtClean="0"/>
              <a:t> и </a:t>
            </a:r>
            <a:r>
              <a:rPr lang="ru-RU" dirty="0" err="1" smtClean="0"/>
              <a:t>про-фессиональных</a:t>
            </a:r>
            <a:r>
              <a:rPr lang="ru-RU" dirty="0" smtClean="0"/>
              <a:t> знаний в данном виде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ru-RU" b="1" i="1" dirty="0" smtClean="0"/>
              <a:t>Структура программы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             Титульный лист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4600" b="1" dirty="0" smtClean="0"/>
              <a:t>Комплекс основных характеристик дополнительной общеобразовательной общеразвивающей программы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1.1.       </a:t>
            </a:r>
            <a:r>
              <a:rPr lang="ru-RU" sz="4300" b="1" i="1" dirty="0" smtClean="0"/>
              <a:t>Пояснительная записка: </a:t>
            </a:r>
            <a:r>
              <a:rPr lang="ru-RU" sz="4300" dirty="0" smtClean="0"/>
              <a:t>направленность (профиль) программы, актуальность программы, отличительные особенности программы, педагогическая целесообразность, новизна программы, адресат программы, объем программы, формы организации образовательного процесса (индивидуальные, групповые и т.д.), виды занятий, срок освоения программы, режим занятий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1.2</a:t>
            </a:r>
            <a:r>
              <a:rPr lang="ru-RU" sz="4300" b="1" i="1" dirty="0" smtClean="0"/>
              <a:t>.      Цель, задачи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1.3.      </a:t>
            </a:r>
            <a:r>
              <a:rPr lang="ru-RU" sz="4300" b="1" i="1" dirty="0" smtClean="0"/>
              <a:t>Учебно-тематический план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1.4.      </a:t>
            </a:r>
            <a:r>
              <a:rPr lang="ru-RU" sz="4300" b="1" i="1" dirty="0" smtClean="0"/>
              <a:t>Содержание программы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1.5.      </a:t>
            </a:r>
            <a:r>
              <a:rPr lang="ru-RU" sz="4300" b="1" i="1" dirty="0" smtClean="0"/>
              <a:t>Планируемые результаты 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400" b="1" dirty="0" smtClean="0"/>
              <a:t>2</a:t>
            </a:r>
            <a:r>
              <a:rPr lang="ru-RU" sz="4600" b="1" dirty="0" smtClean="0"/>
              <a:t>.         Комплекс организационно-педагогических условий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2.1.       </a:t>
            </a:r>
            <a:r>
              <a:rPr lang="ru-RU" sz="4300" b="1" i="1" dirty="0" smtClean="0"/>
              <a:t>Календарный учебный график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2.2.       </a:t>
            </a:r>
            <a:r>
              <a:rPr lang="ru-RU" sz="4300" b="1" i="1" dirty="0" smtClean="0"/>
              <a:t>Обеспечение</a:t>
            </a:r>
            <a:r>
              <a:rPr lang="ru-RU" sz="4300" b="1" dirty="0" smtClean="0"/>
              <a:t>: </a:t>
            </a:r>
            <a:r>
              <a:rPr lang="ru-RU" sz="4300" dirty="0" smtClean="0"/>
              <a:t>материально-техническое обеспечение программы, информационное обеспечение программы, кадровое обеспечение программы (при необходимости сетевого взаимодействия, интеграции с другими программами, приглашения специалистов для реализации отдельных тем и т.п.),  дидактическое обеспечение программы, методическое обеспечение программы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3.        </a:t>
            </a:r>
            <a:r>
              <a:rPr lang="ru-RU" sz="4600" b="1" dirty="0" smtClean="0"/>
              <a:t>Оценка образовательных результатов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4.       </a:t>
            </a:r>
            <a:r>
              <a:rPr lang="ru-RU" sz="4600" b="1" dirty="0" smtClean="0"/>
              <a:t>  Лист регистрации изменений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4300" b="1" dirty="0" smtClean="0"/>
              <a:t>5.        </a:t>
            </a:r>
            <a:r>
              <a:rPr lang="ru-RU" sz="4600" b="1" dirty="0" smtClean="0"/>
              <a:t>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Продвинутый уровень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382000" cy="536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Специфика целеполагания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Прогнозируемый результат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Цели уровня предусматривают: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обеспечение условий для доступа каждого к глобальным знаниям и технологиям (Концепция развития дополнительного образования детей);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повышение конкурентоспособности выпускников образовательных организаций на основе высокого уровня полученного образования, сформированных личностных качеств и социально значимых компетенций (Концепция развития дополнительного образования детей)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Освоение образовательной программы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Участие в муниципальных, региональных, всероссийских мероприятиях не менее 80% учащихся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 Включение в число победителей и призеров мероприятий, не менее 50% учащихся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Индивидуальный маршрут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включает в себя индивидуальный план, составленный на основе модулей</a:t>
            </a:r>
          </a:p>
          <a:p>
            <a:r>
              <a:rPr lang="ru-RU" dirty="0" smtClean="0"/>
              <a:t>индивидуальный план составляется совместно с учащимся на основе его предпочтений и предполагает определенные результаты в виде промежуточных проектов, самостоятельных творческих работ, участия в олимпиадах, конкурсах, концертах и т.д., которые фиксируются в портфолио учащегося</a:t>
            </a:r>
          </a:p>
          <a:p>
            <a:r>
              <a:rPr lang="ru-RU" dirty="0" smtClean="0"/>
              <a:t> портфолио учащегося является приложением к индивидуальному образовательному маршруту. Портфолио ведет сам учащийся, педагог контролирует и делает свои отметки по результатам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2. </a:t>
            </a:r>
            <a:r>
              <a:rPr lang="ru-RU" sz="3600" dirty="0" smtClean="0"/>
              <a:t>Комплекс организационно-педагогических условий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условия реализации программы </a:t>
            </a:r>
            <a:r>
              <a:rPr lang="ru-RU" dirty="0" smtClean="0"/>
              <a:t>-реальная и доступная совокупность условий реализации программы – помещения, площадки, оборудование, приборы, информационные, методические и иные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календарный учебный график </a:t>
            </a:r>
            <a:r>
              <a:rPr lang="ru-RU" dirty="0" smtClean="0"/>
              <a:t>- это составная часть образовательной программы, содержащая комплекс основных характеристик образования и определяющая даты начала и окончания учебных периодов/этапов, количество учебных недель или дней, продолжительность каникул, сроки контрольных процедур, организованных выездов, экспедиций и т.п.; календарный учебный график является обязательным приложением к образовательной программе и составляется для каждой учебной группы (ФЗ № 273, ст.2, п.92; ст. 47, п.5)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Примерный календарный учебный график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3754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Тема занятия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Форма занятия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Форма контроля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r>
                        <a:rPr lang="ru-RU" dirty="0" smtClean="0">
                          <a:sym typeface="Symbol"/>
                        </a:rPr>
                        <a:t>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обучения (01.09., 15.09)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Осенние , весенние каникулы…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Окончание обучения (31.05.)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3000" y="6248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ym typeface="Symbol"/>
              </a:rPr>
              <a:t>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6248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Вводится по усмотрению педагога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формы аттестации/контроля </a:t>
            </a:r>
            <a:r>
              <a:rPr lang="ru-RU" dirty="0" smtClean="0"/>
              <a:t>– разрабатываются и обосновываются для определения результативности усвоения программы, отражают цели и задачи программы, перечисляются согласно учебно-тематическому плану (зачет, контрольная работа, творческая работа, выставка, конкурс, фестиваль художественно-прикладного творчества, отчетные выставки, отчетные концерты, открытые уроки, вернисажи и т.д.)</a:t>
            </a:r>
          </a:p>
          <a:p>
            <a:r>
              <a:rPr lang="ru-RU" dirty="0" smtClean="0"/>
              <a:t> необходимо указать, как именно эти формы аттестации/контроля позволяют выявить соответствие результатов образования поставленным целям и задачам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оценочные материалы </a:t>
            </a:r>
            <a:r>
              <a:rPr lang="ru-RU" dirty="0" smtClean="0"/>
              <a:t>– пакет диагностических методик, позволяющих определить достижение учащимися планируемых результатов (ФЗ № 273, ст.2, п.9; ст. 47, п.5)</a:t>
            </a:r>
          </a:p>
          <a:p>
            <a:r>
              <a:rPr lang="ru-RU" b="1" dirty="0" smtClean="0"/>
              <a:t>методические материалы </a:t>
            </a:r>
            <a:r>
              <a:rPr lang="ru-RU" dirty="0" smtClean="0"/>
              <a:t>– обеспечение программы методическими видами продукции, необходимыми для ее реализации - указание тематики и формы методических материалов по программе (пособия, оборудование, приборы, дидактический материал); краткое описание общей методики работы в соответствии с направленностью содержания и индивидуальными особенностями учащихся; описание используемых методик и технологий, в том числе информационных (ФЗ № 273, ст.2, п.9; ст. 47, п.5)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1) материально-техническое обеспечение реализации программы</a:t>
            </a:r>
            <a:br>
              <a:rPr lang="ru-RU" dirty="0" smtClean="0"/>
            </a:br>
            <a:r>
              <a:rPr lang="ru-RU" dirty="0" smtClean="0"/>
              <a:t>2) информационное обеспечение реализации программы</a:t>
            </a:r>
            <a:br>
              <a:rPr lang="ru-RU" dirty="0" smtClean="0"/>
            </a:br>
            <a:r>
              <a:rPr lang="ru-RU" dirty="0" smtClean="0"/>
              <a:t>3) кадровое обеспечение реализации программы (при необходимости сетевого взаимодействия, интеграции с другими программами, приглашения специалистов для реализации отдельных тем и т.п.)</a:t>
            </a:r>
            <a:br>
              <a:rPr lang="ru-RU" dirty="0" smtClean="0"/>
            </a:br>
            <a:r>
              <a:rPr lang="ru-RU" dirty="0" smtClean="0"/>
              <a:t>4) дидактическое обеспечение реализации программы</a:t>
            </a:r>
            <a:br>
              <a:rPr lang="ru-RU" dirty="0" smtClean="0"/>
            </a:br>
            <a:r>
              <a:rPr lang="ru-RU" dirty="0" smtClean="0"/>
              <a:t>5) методическое обеспечение реализации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Методическое обеспечение реализации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описание выбора методов обучения, форм проведения занятий и технологий их реализации, форм подведения итогов по разделам, темам, педагогического инструментария оценки результативности программы (критерии и показатели результативности, технологии отслеживания результатов)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Титульный лист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 это источник библиографической информации, необходимой для идентификации документа:</a:t>
            </a:r>
          </a:p>
          <a:p>
            <a:r>
              <a:rPr lang="ru-RU" dirty="0" smtClean="0"/>
              <a:t>наименование образовательной организации</a:t>
            </a:r>
          </a:p>
          <a:p>
            <a:r>
              <a:rPr lang="ru-RU" dirty="0" smtClean="0"/>
              <a:t> гриф утверждения программы (с указанием ФИО руководителя, даты и номера приказа)</a:t>
            </a:r>
          </a:p>
          <a:p>
            <a:r>
              <a:rPr lang="ru-RU" dirty="0" smtClean="0"/>
              <a:t>название программы (на русском языке!)</a:t>
            </a:r>
          </a:p>
          <a:p>
            <a:r>
              <a:rPr lang="ru-RU" dirty="0" smtClean="0"/>
              <a:t> адресат программы</a:t>
            </a:r>
          </a:p>
          <a:p>
            <a:r>
              <a:rPr lang="ru-RU" dirty="0" smtClean="0"/>
              <a:t>направленность</a:t>
            </a:r>
          </a:p>
          <a:p>
            <a:r>
              <a:rPr lang="ru-RU" dirty="0" smtClean="0"/>
              <a:t> срок ее реализации (на весь период обучения)</a:t>
            </a:r>
          </a:p>
          <a:p>
            <a:r>
              <a:rPr lang="ru-RU" dirty="0" smtClean="0"/>
              <a:t> ФИО, должность авторов-составителей программы</a:t>
            </a:r>
          </a:p>
          <a:p>
            <a:r>
              <a:rPr lang="ru-RU" dirty="0" smtClean="0"/>
              <a:t> город и год ее разработки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Методическое обеспечение реализации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305800" cy="173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/>
                        <a:t>Название темы (базовые разделы)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/>
                        <a:t>Форма проведения занятий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/>
                        <a:t>Методы и приемы проведения занятий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/>
                        <a:t>Дидактические материалы, техническая оснащенность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/>
                        <a:t>Форма подведения итогов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Организационно-педагогические условия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рабочие программы </a:t>
            </a:r>
            <a:r>
              <a:rPr lang="ru-RU" dirty="0" smtClean="0"/>
              <a:t>  (модули) курсов, дисциплин, которые входят в состав образовательной программы (для модульных, интегрированных, комплексных и т.п. программ) (ФЗ № 273, ст.2, п.9; ст. 47, п.5)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Рабочая программа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Пояснительная </a:t>
            </a:r>
            <a:r>
              <a:rPr lang="ru-RU" smtClean="0"/>
              <a:t>записка (в </a:t>
            </a:r>
            <a:r>
              <a:rPr lang="ru-RU" dirty="0" smtClean="0"/>
              <a:t>форме таблицы) + </a:t>
            </a:r>
            <a:r>
              <a:rPr lang="ru-RU" b="1" dirty="0" smtClean="0"/>
              <a:t>календарный учебный график</a:t>
            </a:r>
            <a:r>
              <a:rPr lang="ru-RU" dirty="0" smtClean="0"/>
              <a:t> с конкретными датами, годом обучения, базой, конкретным помещением для занятий в данной группе + учебно-методические пособия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3. </a:t>
            </a:r>
            <a:r>
              <a:rPr lang="ru-RU" sz="3600" dirty="0" smtClean="0"/>
              <a:t>Оценка образовательных результатов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образовательных результатов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носит вариативный характер</a:t>
            </a:r>
          </a:p>
          <a:p>
            <a:r>
              <a:rPr lang="ru-RU" dirty="0" smtClean="0"/>
              <a:t>необходимо соответствие результатов освоения дополнительной общеразвивающей программы заявленным целям и планируемым результатам обучения</a:t>
            </a:r>
          </a:p>
          <a:p>
            <a:r>
              <a:rPr lang="ru-RU" dirty="0" smtClean="0"/>
              <a:t>аттестация (промежуточная и итоговая)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Объекты диагностики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знания, умения, навыки по изучаемому предмету, курсу, модулю </a:t>
            </a:r>
          </a:p>
          <a:p>
            <a:r>
              <a:rPr lang="ru-RU" dirty="0" smtClean="0"/>
              <a:t> уровень и качество изготавливаемых изделий, мероприятий и т.д.</a:t>
            </a:r>
          </a:p>
          <a:p>
            <a:r>
              <a:rPr lang="ru-RU" dirty="0" smtClean="0"/>
              <a:t> мастерство, культура и техника исполнения творческих работ </a:t>
            </a:r>
          </a:p>
          <a:p>
            <a:r>
              <a:rPr lang="ru-RU" dirty="0" smtClean="0"/>
              <a:t> степень самостоятельности и уровень творческих способностей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отслеживания результатов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педагогическое наблюдение</a:t>
            </a:r>
          </a:p>
          <a:p>
            <a:r>
              <a:rPr lang="ru-RU" dirty="0" smtClean="0"/>
              <a:t> педагогический анализ результатов анкетирования, тестирования, зачётов, взаимозачётов, опросов, выполнения обучающимися диагностических заданий, участия обучающихся в мероприятиях (концертах, викторинах, соревнованиях, спектаклях), защиты проектов, решения задач поискового характера, активности обучающихся на занятиях и т.п.;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Планируемые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ведущих целевых установок освоения всех элементов, составляющих содержательно-деятельностную основу программы</a:t>
            </a:r>
          </a:p>
          <a:p>
            <a:r>
              <a:rPr lang="ru-RU" dirty="0" smtClean="0"/>
              <a:t> письменная формулировка предполагаемых достижений учащегося, которые он сможет продемонстрировать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Планируемые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конкретная характеристика знаний, умений и навыков, которыми овладеет обучающийся </a:t>
            </a:r>
          </a:p>
          <a:p>
            <a:r>
              <a:rPr lang="ru-RU" dirty="0" smtClean="0"/>
              <a:t>должен соотноситься с целью и задачами обучения, развития, воспитания </a:t>
            </a:r>
          </a:p>
          <a:p>
            <a:r>
              <a:rPr lang="ru-RU" dirty="0" smtClean="0"/>
              <a:t>если в задачах прописано «научить выразительному чтению», то в результатах должно быть «обучающийся научится выразительно читать»</a:t>
            </a:r>
          </a:p>
          <a:p>
            <a:r>
              <a:rPr lang="ru-RU" dirty="0" smtClean="0"/>
              <a:t>в программе необходимо прописать конкретные знания, умения, навыки обучающихся по итогам каждого года обучения </a:t>
            </a:r>
          </a:p>
          <a:p>
            <a:r>
              <a:rPr lang="ru-RU" dirty="0" smtClean="0"/>
              <a:t>желательно выделить планируемые результаты воспитания и развития обучающегося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4892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100" b="0" kern="1200" baseline="0" dirty="0" smtClean="0"/>
                        <a:t>К концу первого (второго, третьего...) года обучения учащийся: </a:t>
                      </a:r>
                    </a:p>
                    <a:p>
                      <a:r>
                        <a:rPr lang="ru-RU" sz="2100" b="0" kern="1200" baseline="0" dirty="0" smtClean="0"/>
                        <a:t>- будет знать </a:t>
                      </a:r>
                    </a:p>
                    <a:p>
                      <a:r>
                        <a:rPr lang="ru-RU" sz="2100" b="0" kern="1200" baseline="0" dirty="0" smtClean="0"/>
                        <a:t>- будет уметь </a:t>
                      </a:r>
                    </a:p>
                    <a:p>
                      <a:r>
                        <a:rPr lang="ru-RU" sz="2100" b="0" kern="1200" baseline="0" dirty="0" smtClean="0"/>
                        <a:t>- будет иметь представление </a:t>
                      </a:r>
                    </a:p>
                    <a:p>
                      <a:r>
                        <a:rPr lang="ru-RU" sz="2100" b="0" kern="1200" baseline="0" dirty="0" smtClean="0"/>
                        <a:t>- будет стремиться </a:t>
                      </a:r>
                    </a:p>
                    <a:p>
                      <a:r>
                        <a:rPr lang="ru-RU" sz="2100" b="0" kern="1200" baseline="0" dirty="0" smtClean="0"/>
                        <a:t>- будет обучен </a:t>
                      </a:r>
                    </a:p>
                    <a:p>
                      <a:r>
                        <a:rPr lang="ru-RU" sz="2100" b="0" kern="1200" baseline="0" dirty="0" smtClean="0"/>
                        <a:t>- овладеет понятиями </a:t>
                      </a:r>
                    </a:p>
                    <a:p>
                      <a:r>
                        <a:rPr lang="ru-RU" sz="2100" b="0" kern="1200" baseline="0" dirty="0" smtClean="0"/>
                        <a:t>- получит навыки </a:t>
                      </a:r>
                    </a:p>
                    <a:p>
                      <a:r>
                        <a:rPr lang="ru-RU" sz="2100" b="0" kern="1200" baseline="0" dirty="0" smtClean="0"/>
                        <a:t>- расширит представления </a:t>
                      </a:r>
                    </a:p>
                    <a:p>
                      <a:r>
                        <a:rPr lang="ru-RU" sz="2100" b="0" kern="1200" baseline="0" dirty="0" smtClean="0"/>
                        <a:t>- научится делать 	</a:t>
                      </a:r>
                    </a:p>
                    <a:p>
                      <a:endParaRPr lang="ru-RU" sz="21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b="0" kern="1200" baseline="0" dirty="0" smtClean="0"/>
                        <a:t>К концу первого (второго, третьего...) года обучения у учащегося: </a:t>
                      </a:r>
                    </a:p>
                    <a:p>
                      <a:r>
                        <a:rPr lang="ru-RU" sz="2100" b="0" kern="1200" baseline="0" dirty="0" smtClean="0"/>
                        <a:t>- будет сформирована устойчивая потребность </a:t>
                      </a:r>
                    </a:p>
                    <a:p>
                      <a:r>
                        <a:rPr lang="ru-RU" sz="2100" b="0" kern="1200" baseline="0" dirty="0" smtClean="0"/>
                        <a:t>- будут воспитаны морально-волевые и нравственные качества </a:t>
                      </a:r>
                    </a:p>
                    <a:p>
                      <a:r>
                        <a:rPr lang="ru-RU" sz="2100" b="0" kern="1200" baseline="0" dirty="0" smtClean="0"/>
                        <a:t>- будет развита устойчивая потребность к самообразованию - будет сформирована активная жизненная позиция </a:t>
                      </a:r>
                    </a:p>
                    <a:p>
                      <a:r>
                        <a:rPr lang="ru-RU" sz="2100" b="0" kern="1200" baseline="0" dirty="0" smtClean="0"/>
                        <a:t>- будут развиты творческие способности </a:t>
                      </a:r>
                    </a:p>
                    <a:p>
                      <a:r>
                        <a:rPr lang="ru-RU" sz="2100" b="0" kern="1200" baseline="0" dirty="0" smtClean="0"/>
                        <a:t>- будет воспитано уважение к нормам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Название программы должно быть сформулировано кратко, емко, привлекательно и отражать содержание и сущность деятельности, в которую будет включаться обучающийся. Это позволит детям и их родителям понять предназначение программы. Удачные названия:</a:t>
            </a:r>
          </a:p>
          <a:p>
            <a:pPr>
              <a:buNone/>
            </a:pPr>
            <a:r>
              <a:rPr lang="ru-RU" dirty="0" smtClean="0"/>
              <a:t> «Школа волонтеров»</a:t>
            </a:r>
          </a:p>
          <a:p>
            <a:pPr>
              <a:buNone/>
            </a:pPr>
            <a:r>
              <a:rPr lang="ru-RU" dirty="0" smtClean="0"/>
              <a:t> «Спасатель»</a:t>
            </a:r>
          </a:p>
          <a:p>
            <a:pPr>
              <a:buNone/>
            </a:pPr>
            <a:r>
              <a:rPr lang="ru-RU" dirty="0" smtClean="0"/>
              <a:t> «Туристы-краеведы»</a:t>
            </a:r>
          </a:p>
          <a:p>
            <a:pPr>
              <a:buNone/>
            </a:pPr>
            <a:r>
              <a:rPr lang="ru-RU" dirty="0" smtClean="0"/>
              <a:t> «Занимательная математика»</a:t>
            </a:r>
          </a:p>
          <a:p>
            <a:pPr>
              <a:buNone/>
            </a:pPr>
            <a:r>
              <a:rPr lang="ru-RU" dirty="0" smtClean="0"/>
              <a:t>«Оздоровительная гимнастика»</a:t>
            </a:r>
          </a:p>
          <a:p>
            <a:pPr>
              <a:buNone/>
            </a:pPr>
            <a:r>
              <a:rPr lang="ru-RU" dirty="0" smtClean="0"/>
              <a:t> «Основы флористики»</a:t>
            </a:r>
          </a:p>
          <a:p>
            <a:pPr>
              <a:buNone/>
            </a:pPr>
            <a:r>
              <a:rPr lang="ru-RU" dirty="0" smtClean="0"/>
              <a:t> «От игры – к здоровью»</a:t>
            </a:r>
          </a:p>
          <a:p>
            <a:pPr>
              <a:buNone/>
            </a:pPr>
            <a:r>
              <a:rPr lang="ru-RU" dirty="0" smtClean="0"/>
              <a:t>«Мир глиняной игрушки»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выявления, фиксации и предъявления результатов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Спектр способов и форм выявления результатов 	</a:t>
                      </a:r>
                      <a:endParaRPr lang="ru-RU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Спектр способов и форм фиксации результатов 	</a:t>
                      </a:r>
                      <a:endParaRPr lang="ru-RU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/>
                        <a:t>Спектр способов и форм предъявления результатов 	</a:t>
                      </a:r>
                      <a:endParaRPr lang="ru-RU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Беседа, опрос, наблюдение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Прослушивание на репетициях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Праздничные мероприятия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Выставки, фестивали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 Концерты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 Экзамены, зачеты Конкурсы, соревнования 	</a:t>
                      </a:r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Грамоты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Дипломы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Готовые работы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Журнал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smtClean="0"/>
                        <a:t>Анкеты </a:t>
                      </a:r>
                      <a:endParaRPr lang="ru-RU" sz="2000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Тестирование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 Протоколы диагностики 	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Выставки, конкурсы, фестивали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 Праздники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Концерты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 Демонстрация моделей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Готовые изделия Контрольные работы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/>
                        <a:t>Зачеты,  экзамены 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Метапредметные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усвоенные учащимися способы деятельности, применяемые ими как в рамках образовательного процесса, так и при решении реальных жизненных ситуаций</a:t>
            </a:r>
          </a:p>
          <a:p>
            <a:r>
              <a:rPr lang="ru-RU" dirty="0" smtClean="0"/>
              <a:t>совокупность способов действий и навыков, которые обеспечивают способность учащихся к самостоятельному усвоению новых знаний и умений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Метапредметные результаты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ru-RU" dirty="0" smtClean="0"/>
              <a:t>умение самостоятельно </a:t>
            </a:r>
            <a:r>
              <a:rPr lang="ru-RU" b="1" dirty="0" smtClean="0"/>
              <a:t>определять цели </a:t>
            </a:r>
            <a:r>
              <a:rPr lang="ru-RU" dirty="0" smtClean="0"/>
              <a:t>своего обучения</a:t>
            </a:r>
          </a:p>
          <a:p>
            <a:pPr marL="514350" indent="-514350"/>
            <a:r>
              <a:rPr lang="ru-RU" dirty="0" smtClean="0"/>
              <a:t>умение самостоятельно планировать пути  достижения целей</a:t>
            </a:r>
          </a:p>
          <a:p>
            <a:pPr marL="514350" indent="-514350"/>
            <a:r>
              <a:rPr lang="ru-RU" dirty="0" smtClean="0"/>
              <a:t>умение соотносить свои действия с планируемыми результатами</a:t>
            </a:r>
          </a:p>
          <a:p>
            <a:pPr marL="514350" indent="-514350"/>
            <a:r>
              <a:rPr lang="ru-RU" dirty="0" smtClean="0"/>
              <a:t>умение оценивать правильность выполнения учебной задачи,  собственные возможности её решения</a:t>
            </a:r>
          </a:p>
          <a:p>
            <a:pPr marL="514350" indent="-514350"/>
            <a:r>
              <a:rPr lang="ru-RU" dirty="0" smtClean="0"/>
              <a:t>владение основами самоконтроля, самооценки, принятия решений и осуществления осознанного выбора в учебной и познавательной деятельности</a:t>
            </a:r>
          </a:p>
          <a:p>
            <a:pPr marL="514350" indent="-514350"/>
            <a:r>
              <a:rPr lang="ru-RU" dirty="0" smtClean="0"/>
              <a:t>умение  определять понятия, создавать обобщения, устанавливать аналогии, </a:t>
            </a:r>
            <a:r>
              <a:rPr lang="ru-RU" b="1" dirty="0" smtClean="0"/>
              <a:t>классифицировать</a:t>
            </a:r>
            <a:r>
              <a:rPr lang="ru-RU" dirty="0" smtClean="0"/>
              <a:t>,   </a:t>
            </a:r>
            <a:r>
              <a:rPr lang="ru-RU" b="1" dirty="0" smtClean="0"/>
              <a:t>самостоятельно выбирать основания и критерии для классификации </a:t>
            </a:r>
            <a:r>
              <a:rPr lang="ru-RU" dirty="0" smtClean="0"/>
              <a:t>устанавливать причинно-следственные связи, строить  логическое рассуждение, умозаключение и делать выводы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Метапредметные результаты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ru-RU" dirty="0" smtClean="0"/>
              <a:t> умение </a:t>
            </a:r>
            <a:r>
              <a:rPr lang="ru-RU" b="1" dirty="0" smtClean="0"/>
              <a:t>создавать, применять и преобразовывать знаки и символы</a:t>
            </a:r>
            <a:r>
              <a:rPr lang="ru-RU" dirty="0" smtClean="0"/>
              <a:t>, </a:t>
            </a:r>
            <a:r>
              <a:rPr lang="ru-RU" b="1" dirty="0" smtClean="0"/>
              <a:t>модели</a:t>
            </a:r>
            <a:r>
              <a:rPr lang="ru-RU" dirty="0" smtClean="0"/>
              <a:t> </a:t>
            </a:r>
            <a:r>
              <a:rPr lang="ru-RU" i="1" dirty="0" smtClean="0"/>
              <a:t>(ещё </a:t>
            </a:r>
            <a:r>
              <a:rPr lang="ru-RU" b="1" i="1" dirty="0" smtClean="0"/>
              <a:t>пример</a:t>
            </a:r>
            <a:r>
              <a:rPr lang="ru-RU" i="1" dirty="0" smtClean="0"/>
              <a:t>) </a:t>
            </a:r>
            <a:r>
              <a:rPr lang="ru-RU" dirty="0" smtClean="0"/>
              <a:t>и схемы для решения учебных и познавательных задач</a:t>
            </a:r>
          </a:p>
          <a:p>
            <a:pPr marL="514350" indent="-514350"/>
            <a:r>
              <a:rPr lang="ru-RU" dirty="0" smtClean="0"/>
              <a:t> смысловое чтение</a:t>
            </a:r>
          </a:p>
          <a:p>
            <a:pPr marL="514350" indent="-514350"/>
            <a:r>
              <a:rPr lang="ru-RU" dirty="0" smtClean="0"/>
              <a:t>умение организовывать  учебное сотрудничество и совместную деятельность</a:t>
            </a:r>
          </a:p>
          <a:p>
            <a:pPr marL="514350" indent="-514350"/>
            <a:r>
              <a:rPr lang="ru-RU" dirty="0" smtClean="0"/>
              <a:t>умение осознанно использовать речевые средства в соответствии с задачей коммуникации для выражения своих чувств, мыслей и потребностей; планирования и регуляции своей деятельности;  владение устной и письменной речью, монологической контекстной речью;</a:t>
            </a:r>
          </a:p>
          <a:p>
            <a:pPr marL="514350" indent="-514350"/>
            <a:r>
              <a:rPr lang="ru-RU" dirty="0" smtClean="0"/>
              <a:t>формирование и развитие ИКТ– компетенции</a:t>
            </a:r>
          </a:p>
          <a:p>
            <a:pPr marL="514350" indent="-514350"/>
            <a:r>
              <a:rPr lang="ru-RU" dirty="0" smtClean="0"/>
              <a:t>формирование и развитие экологического мышления, умение применять его в познавательной, коммуникативной, социальной практике и профессиональной ориентации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Личностные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готовность и способность учащихся к саморазвитию и личностному самоопределению </a:t>
            </a:r>
          </a:p>
          <a:p>
            <a:r>
              <a:rPr lang="ru-RU" dirty="0" smtClean="0"/>
              <a:t>потребность в самореализации, саморазвитии, самосовершенствовании, мотивация достижения, ценностные ориентации</a:t>
            </a:r>
          </a:p>
          <a:p>
            <a:r>
              <a:rPr lang="ru-RU" dirty="0" smtClean="0"/>
              <a:t>знания, рефлексия деятельности </a:t>
            </a:r>
          </a:p>
          <a:p>
            <a:r>
              <a:rPr lang="ru-RU" dirty="0" smtClean="0"/>
              <a:t>умения, навыки</a:t>
            </a:r>
          </a:p>
          <a:p>
            <a:r>
              <a:rPr lang="ru-RU" dirty="0" smtClean="0"/>
              <a:t>уровень притязаний, самооценка, эмоциональное отношение к достижению, волевые усилия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Личностные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ru-RU" dirty="0" smtClean="0"/>
              <a:t>патриотизм, любовь и уважение к Отечеству, чувство гордости за свою Родину</a:t>
            </a:r>
          </a:p>
          <a:p>
            <a:pPr marL="514350" indent="-514350"/>
            <a:r>
              <a:rPr lang="ru-RU" dirty="0" smtClean="0"/>
              <a:t>ответственное отношение к учению, готовность и способность учащихся к саморазвитию и самообразованию </a:t>
            </a:r>
          </a:p>
          <a:p>
            <a:pPr marL="514350" indent="-514350"/>
            <a:r>
              <a:rPr lang="ru-RU" dirty="0" smtClean="0"/>
              <a:t> целостное мировоззрение, соответствующее современному уровню развития науки и общественной практики</a:t>
            </a:r>
          </a:p>
          <a:p>
            <a:pPr marL="514350" indent="-514350"/>
            <a:r>
              <a:rPr lang="ru-RU" dirty="0" smtClean="0"/>
              <a:t>осознанное, уважительное и доброжелательное отношение к другому человеку</a:t>
            </a:r>
          </a:p>
          <a:p>
            <a:pPr marL="514350" indent="-514350"/>
            <a:r>
              <a:rPr lang="ru-RU" dirty="0" smtClean="0"/>
              <a:t>освоение социальных норм, правил поведения, ролей и форм социальной жизни в группах и сообществах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Личностные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ru-RU" dirty="0" smtClean="0"/>
              <a:t>моральное сознание и компетентность в решении моральных проблем на основе личностного выбора</a:t>
            </a:r>
          </a:p>
          <a:p>
            <a:pPr marL="514350" indent="-514350"/>
            <a:r>
              <a:rPr lang="ru-RU" dirty="0" smtClean="0"/>
              <a:t>Коммуникативная компетентность в общении и сотрудничестве со сверстниками, детьми старшего и младшего возраста, взрослыми</a:t>
            </a:r>
          </a:p>
          <a:p>
            <a:pPr marL="514350" indent="-514350"/>
            <a:r>
              <a:rPr lang="ru-RU" dirty="0" smtClean="0"/>
              <a:t> ценности здорового и безопасного образа жизни</a:t>
            </a:r>
          </a:p>
          <a:p>
            <a:pPr marL="514350" indent="-514350"/>
            <a:r>
              <a:rPr lang="ru-RU" dirty="0" smtClean="0"/>
              <a:t>основы экологической культуры соответствующей современному уровню экологического мышления</a:t>
            </a:r>
          </a:p>
          <a:p>
            <a:pPr marL="514350" indent="-514350"/>
            <a:r>
              <a:rPr lang="ru-RU" dirty="0" smtClean="0"/>
              <a:t>осознание значения семьи в жизни человека и общества</a:t>
            </a:r>
          </a:p>
          <a:p>
            <a:pPr marL="514350" indent="-514350"/>
            <a:r>
              <a:rPr lang="ru-RU" dirty="0" smtClean="0"/>
              <a:t>развитие эстетического сознания через освоение художественного наследия народов России и мира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Предметные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основных элементов знаний, которая формируется через освоение учебного материала, и систему формируемых действий</a:t>
            </a:r>
          </a:p>
          <a:p>
            <a:r>
              <a:rPr lang="ru-RU" dirty="0" smtClean="0"/>
              <a:t>теоретические знания по программе</a:t>
            </a:r>
          </a:p>
          <a:p>
            <a:r>
              <a:rPr lang="ru-RU" dirty="0" smtClean="0"/>
              <a:t> практические умения, предусмотренные программой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Мониторинг качества 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форма организации, сбора, хранения, обработки и распространения информации о деятельности педагогической системы, </a:t>
            </a:r>
            <a:r>
              <a:rPr lang="ru-RU" b="1" dirty="0" smtClean="0">
                <a:solidFill>
                  <a:srgbClr val="FF0000"/>
                </a:solidFill>
              </a:rPr>
              <a:t>обеспечивающей непрерывное слежение за её состоянием и прогнозирование её развития</a:t>
            </a:r>
            <a:r>
              <a:rPr lang="ru-RU" dirty="0" smtClean="0"/>
              <a:t> по важным образовательным аспектам на национальном, региональном и местном  уровнях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??????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 Лист регистрации изменений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dirty="0" smtClean="0"/>
              <a:t>Сюда вносятся изменения в программе не касающиеся концептуальной основы!!!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5500</Words>
  <Application>Microsoft Office PowerPoint</Application>
  <PresentationFormat>Экран (4:3)</PresentationFormat>
  <Paragraphs>567</Paragraphs>
  <Slides>110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110</vt:i4>
      </vt:variant>
    </vt:vector>
  </HeadingPairs>
  <TitlesOfParts>
    <vt:vector size="111" baseType="lpstr">
      <vt:lpstr>Office Theme</vt:lpstr>
      <vt:lpstr>Дополнительная общеобразовательная общеразвивающая программа: требования и реальность</vt:lpstr>
      <vt:lpstr>Нормативная база</vt:lpstr>
      <vt:lpstr> ФЗ № 273 от 29.12.2012 года </vt:lpstr>
      <vt:lpstr>Приказ № 196 от 08.11.2018 года</vt:lpstr>
      <vt:lpstr>Письмо Министерства образования науки РФ от 18.11.2015 № 09-3242</vt:lpstr>
      <vt:lpstr>Виды программ</vt:lpstr>
      <vt:lpstr>Структура программы</vt:lpstr>
      <vt:lpstr>Титульный лист</vt:lpstr>
      <vt:lpstr>Название</vt:lpstr>
      <vt:lpstr>Презентация PowerPoint</vt:lpstr>
      <vt:lpstr>Пояснительная записка</vt:lpstr>
      <vt:lpstr>Пояснительная записка</vt:lpstr>
      <vt:lpstr>Пример</vt:lpstr>
      <vt:lpstr>Пример</vt:lpstr>
      <vt:lpstr>Направленность</vt:lpstr>
      <vt:lpstr>Художественная</vt:lpstr>
      <vt:lpstr>Техническая</vt:lpstr>
      <vt:lpstr>Физкультурно-спортивная</vt:lpstr>
      <vt:lpstr>Естественнонаучная</vt:lpstr>
      <vt:lpstr>Социально-педагогическая</vt:lpstr>
      <vt:lpstr>Туристско-краеведческая</vt:lpstr>
      <vt:lpstr>Пример</vt:lpstr>
      <vt:lpstr>Новизна программы</vt:lpstr>
      <vt:lpstr>Пример 1</vt:lpstr>
      <vt:lpstr>Пример 2</vt:lpstr>
      <vt:lpstr>Актуальность</vt:lpstr>
      <vt:lpstr>Пример 1 </vt:lpstr>
      <vt:lpstr>Пример 2 </vt:lpstr>
      <vt:lpstr>Пример 3 </vt:lpstr>
      <vt:lpstr>Отличительные особенности</vt:lpstr>
      <vt:lpstr>Педагогическая целесообразность</vt:lpstr>
      <vt:lpstr>Пример 1</vt:lpstr>
      <vt:lpstr>Пример 2</vt:lpstr>
      <vt:lpstr>Адресат программы</vt:lpstr>
      <vt:lpstr>Пример</vt:lpstr>
      <vt:lpstr>Возраст учащихся</vt:lpstr>
      <vt:lpstr>Пример</vt:lpstr>
      <vt:lpstr>Виды занятий</vt:lpstr>
      <vt:lpstr>Примеры</vt:lpstr>
      <vt:lpstr>Методы</vt:lpstr>
      <vt:lpstr>Формы проведения занятий</vt:lpstr>
      <vt:lpstr>Режим занятий</vt:lpstr>
      <vt:lpstr>Пример</vt:lpstr>
      <vt:lpstr>Работа с родителями</vt:lpstr>
      <vt:lpstr>Цель</vt:lpstr>
      <vt:lpstr>Требования к постановке цели</vt:lpstr>
      <vt:lpstr>Несоизмеримые цели ушли в прошлое!!!</vt:lpstr>
      <vt:lpstr>Цель и задачи</vt:lpstr>
      <vt:lpstr>Цели в ДО</vt:lpstr>
      <vt:lpstr>Направленность целей</vt:lpstr>
      <vt:lpstr>Формулирование целей</vt:lpstr>
      <vt:lpstr>Пример</vt:lpstr>
      <vt:lpstr>Задачи</vt:lpstr>
      <vt:lpstr>Задачи</vt:lpstr>
      <vt:lpstr>Формулирование задач</vt:lpstr>
      <vt:lpstr>Пример 1</vt:lpstr>
      <vt:lpstr>Пример 2</vt:lpstr>
      <vt:lpstr>Пример 3</vt:lpstr>
      <vt:lpstr>Содержание ДООП</vt:lpstr>
      <vt:lpstr>Содержание</vt:lpstr>
      <vt:lpstr>Учебный план</vt:lpstr>
      <vt:lpstr>Учебный план</vt:lpstr>
      <vt:lpstr>Содержание </vt:lpstr>
      <vt:lpstr>Пример</vt:lpstr>
      <vt:lpstr>Стартовый уровень</vt:lpstr>
      <vt:lpstr>Стартовый уровень</vt:lpstr>
      <vt:lpstr>Базовый уровень</vt:lpstr>
      <vt:lpstr>Базовый уровень</vt:lpstr>
      <vt:lpstr>Продвинутый уровень</vt:lpstr>
      <vt:lpstr>Продвинутый уровень</vt:lpstr>
      <vt:lpstr>Индивидуальный маршрут</vt:lpstr>
      <vt:lpstr>Презентация PowerPoint</vt:lpstr>
      <vt:lpstr>Организационно-педагогические условия</vt:lpstr>
      <vt:lpstr>Организационно-педагогические условия</vt:lpstr>
      <vt:lpstr>Примерный календарный учебный график</vt:lpstr>
      <vt:lpstr>Организационно-педагогические условия</vt:lpstr>
      <vt:lpstr>Организационно-педагогические условия</vt:lpstr>
      <vt:lpstr>Организационно-педагогические условия</vt:lpstr>
      <vt:lpstr>Методическое обеспечение реализации программы</vt:lpstr>
      <vt:lpstr>Методическое обеспечение реализации программы</vt:lpstr>
      <vt:lpstr>Организационно-педагогические условия</vt:lpstr>
      <vt:lpstr>Рабочая программа</vt:lpstr>
      <vt:lpstr>Презентация PowerPoint</vt:lpstr>
      <vt:lpstr>Оценка образовательных результатов</vt:lpstr>
      <vt:lpstr>Объекты диагностики</vt:lpstr>
      <vt:lpstr>Формы отслеживания результатов</vt:lpstr>
      <vt:lpstr>Планируемые результаты</vt:lpstr>
      <vt:lpstr>Планируемые результаты</vt:lpstr>
      <vt:lpstr>Пример</vt:lpstr>
      <vt:lpstr>Формы выявления, фиксации и предъявления результатов </vt:lpstr>
      <vt:lpstr>Метапредметные результаты</vt:lpstr>
      <vt:lpstr>Метапредметные результаты</vt:lpstr>
      <vt:lpstr>Метапредметные результаты</vt:lpstr>
      <vt:lpstr>Личностные результаты</vt:lpstr>
      <vt:lpstr>Личностные результаты</vt:lpstr>
      <vt:lpstr>Личностные результаты</vt:lpstr>
      <vt:lpstr>Предметные результаты</vt:lpstr>
      <vt:lpstr>  Мониторинг качества образования  </vt:lpstr>
      <vt:lpstr>3.  Лист регистрации изменений</vt:lpstr>
      <vt:lpstr>4. Список литературы</vt:lpstr>
      <vt:lpstr>Пример оформления книг</vt:lpstr>
      <vt:lpstr>Пример оформления сборников</vt:lpstr>
      <vt:lpstr>Электронные ресурсы</vt:lpstr>
      <vt:lpstr>5. Приложения</vt:lpstr>
      <vt:lpstr>Типичные ошибки</vt:lpstr>
      <vt:lpstr>Типичные ошибки</vt:lpstr>
      <vt:lpstr>Типичные ошибки</vt:lpstr>
      <vt:lpstr>Презентация PowerPoint</vt:lpstr>
      <vt:lpstr>Презентация PowerPoint</vt:lpstr>
      <vt:lpstr>ДЕРЗАЙТЕ!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Дополнительная общеобразовательная общеразвивающая программа</dc:title>
  <dc:creator>Vedernikova</dc:creator>
  <cp:lastModifiedBy>Marina Kirillova</cp:lastModifiedBy>
  <cp:revision>174</cp:revision>
  <dcterms:created xsi:type="dcterms:W3CDTF">2018-02-28T05:54:46Z</dcterms:created>
  <dcterms:modified xsi:type="dcterms:W3CDTF">2023-11-14T07:38:47Z</dcterms:modified>
</cp:coreProperties>
</file>