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8" r:id="rId2"/>
    <p:sldId id="259" r:id="rId3"/>
    <p:sldId id="258" r:id="rId4"/>
    <p:sldId id="290" r:id="rId5"/>
    <p:sldId id="292" r:id="rId6"/>
    <p:sldId id="291" r:id="rId7"/>
    <p:sldId id="286" r:id="rId8"/>
    <p:sldId id="293" r:id="rId9"/>
    <p:sldId id="275" r:id="rId10"/>
    <p:sldId id="264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93300"/>
    <a:srgbClr val="FF9999"/>
    <a:srgbClr val="FFCCFF"/>
    <a:srgbClr val="FF33CC"/>
    <a:srgbClr val="FF3300"/>
    <a:srgbClr val="CCCCFF"/>
    <a:srgbClr val="00FFCC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73" autoAdjust="0"/>
  </p:normalViewPr>
  <p:slideViewPr>
    <p:cSldViewPr snapToGrid="0">
      <p:cViewPr varScale="1">
        <p:scale>
          <a:sx n="99" d="100"/>
          <a:sy n="99" d="100"/>
        </p:scale>
        <p:origin x="-99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2F2CC-8F4A-49FA-AA21-09BC026043B7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66E51-21F6-48E4-A54C-D87EAAF39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330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66E51-21F6-48E4-A54C-D87EAAF399C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501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66E51-21F6-48E4-A54C-D87EAAF399C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102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66E51-21F6-48E4-A54C-D87EAAF399C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501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2A18-58BD-4251-BFB6-ADB9EE13BBD5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6B12-A4BD-45AB-81E3-C74F5F459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41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2A18-58BD-4251-BFB6-ADB9EE13BBD5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6B12-A4BD-45AB-81E3-C74F5F459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64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2A18-58BD-4251-BFB6-ADB9EE13BBD5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6B12-A4BD-45AB-81E3-C74F5F459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158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2A18-58BD-4251-BFB6-ADB9EE13BBD5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6B12-A4BD-45AB-81E3-C74F5F459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54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2A18-58BD-4251-BFB6-ADB9EE13BBD5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6B12-A4BD-45AB-81E3-C74F5F459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07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2A18-58BD-4251-BFB6-ADB9EE13BBD5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6B12-A4BD-45AB-81E3-C74F5F459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735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2A18-58BD-4251-BFB6-ADB9EE13BBD5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6B12-A4BD-45AB-81E3-C74F5F459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710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2A18-58BD-4251-BFB6-ADB9EE13BBD5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6B12-A4BD-45AB-81E3-C74F5F459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30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2A18-58BD-4251-BFB6-ADB9EE13BBD5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6B12-A4BD-45AB-81E3-C74F5F459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168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2A18-58BD-4251-BFB6-ADB9EE13BBD5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6B12-A4BD-45AB-81E3-C74F5F459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279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2A18-58BD-4251-BFB6-ADB9EE13BBD5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6B12-A4BD-45AB-81E3-C74F5F459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808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D2A18-58BD-4251-BFB6-ADB9EE13BBD5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66B12-A4BD-45AB-81E3-C74F5F459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08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43;&#1086;&#1088;&#1080;&#1079;&#1086;&#1085;&#1090;.mp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hyperlink" Target="&#1043;&#1086;&#1088;&#1080;&#1079;&#1086;&#1085;&#1090;.mp4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89;&#1089;&#1099;&#1083;&#1082;&#1072;.docx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42;&#1080;&#1076;&#1077;&#1086;&#1086;&#1090;&#1095;&#1077;&#1090;%20&#1086;%20&#1088;&#1072;&#1073;&#1086;&#1090;&#1077;%20&#1086;&#1073;&#1098;&#1077;&#1076;&#1080;&#1085;&#1077;&#1085;&#1080;&#1103;%20&#1040;&#1076;&#1072;&#1087;&#1090;&#1080;&#1074;&#1085;&#1072;&#1103;%20&#1092;&#1080;&#1079;&#1082;&#1091;&#1083;&#1100;&#1090;&#1091;&#1088;&#1072;.mp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05306" y="1"/>
            <a:ext cx="4886693" cy="6858000"/>
          </a:xfrm>
          <a:prstGeom prst="rect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9614" y="1"/>
            <a:ext cx="748492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21048390">
            <a:off x="6254146" y="1771651"/>
            <a:ext cx="5568043" cy="3012621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3300"/>
                </a:solidFill>
              </a:rPr>
              <a:t>Базовая площадка </a:t>
            </a:r>
          </a:p>
          <a:p>
            <a:pPr algn="ctr"/>
            <a:r>
              <a:rPr lang="ru-RU" sz="2800" b="1" dirty="0" smtClean="0">
                <a:solidFill>
                  <a:srgbClr val="993300"/>
                </a:solidFill>
              </a:rPr>
              <a:t>«Повышение </a:t>
            </a:r>
            <a:r>
              <a:rPr lang="ru-RU" sz="2800" b="1" dirty="0">
                <a:solidFill>
                  <a:srgbClr val="993300"/>
                </a:solidFill>
              </a:rPr>
              <a:t>доступности дополнительного образования для детей с </a:t>
            </a:r>
            <a:r>
              <a:rPr lang="ru-RU" sz="2800" b="1" dirty="0" smtClean="0">
                <a:solidFill>
                  <a:srgbClr val="993300"/>
                </a:solidFill>
              </a:rPr>
              <a:t>ОВЗ»</a:t>
            </a:r>
            <a:endParaRPr lang="ru-RU" sz="2800" b="1" dirty="0" smtClean="0">
              <a:ln>
                <a:solidFill>
                  <a:schemeClr val="bg1"/>
                </a:solidFill>
              </a:ln>
              <a:solidFill>
                <a:srgbClr val="9933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2000" dirty="0" smtClean="0">
                <a:ln>
                  <a:solidFill>
                    <a:schemeClr val="bg1"/>
                  </a:solidFill>
                </a:ln>
                <a:solidFill>
                  <a:srgbClr val="99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МОУ ЦДТ «</a:t>
            </a:r>
            <a:r>
              <a:rPr lang="ru-RU" sz="2000" dirty="0">
                <a:ln>
                  <a:solidFill>
                    <a:schemeClr val="bg1"/>
                  </a:solidFill>
                </a:ln>
                <a:solidFill>
                  <a:srgbClr val="99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Горизонт</a:t>
            </a:r>
            <a:r>
              <a:rPr lang="ru-RU" sz="2000" dirty="0" smtClean="0">
                <a:ln>
                  <a:solidFill>
                    <a:schemeClr val="bg1"/>
                  </a:solidFill>
                </a:ln>
                <a:solidFill>
                  <a:srgbClr val="99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</a:p>
          <a:p>
            <a:pPr algn="ctr"/>
            <a:endParaRPr lang="ru-RU" b="1" dirty="0">
              <a:ln>
                <a:solidFill>
                  <a:schemeClr val="bg1"/>
                </a:solidFill>
              </a:ln>
              <a:solidFill>
                <a:srgbClr val="9933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11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319157"/>
            <a:ext cx="12192000" cy="538843"/>
          </a:xfrm>
          <a:prstGeom prst="rect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278586" y="6403912"/>
            <a:ext cx="3913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93300"/>
                </a:solidFill>
              </a:rPr>
              <a:t>МОУ ЦДТ «Горизонт»</a:t>
            </a:r>
            <a:endParaRPr lang="ru-RU" b="1" dirty="0">
              <a:solidFill>
                <a:srgbClr val="99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9572" y="4411296"/>
            <a:ext cx="36249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99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ВКонтакте</a:t>
            </a:r>
            <a:endParaRPr lang="ru-RU" sz="2000" dirty="0" smtClean="0">
              <a:solidFill>
                <a:srgbClr val="9933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57499" y="303791"/>
            <a:ext cx="84770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cap="none" spc="0" dirty="0" smtClean="0">
                <a:ln w="22225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Наши координаты в Интернете</a:t>
            </a:r>
            <a:endParaRPr lang="ru-RU" sz="4000" cap="none" spc="0" dirty="0">
              <a:ln w="22225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58836" y="4483969"/>
            <a:ext cx="43364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99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Сайт МОУ ЦДТ «Горизонт»</a:t>
            </a:r>
          </a:p>
          <a:p>
            <a:endParaRPr lang="ru-RU" dirty="0"/>
          </a:p>
        </p:txBody>
      </p:sp>
      <p:pic>
        <p:nvPicPr>
          <p:cNvPr id="12" name="Рисунок 11" descr="C:\Users\zdtya\Downloads\169416928809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765" y="1736602"/>
            <a:ext cx="2392731" cy="2459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/>
          <p:nvPr/>
        </p:nvPicPr>
        <p:blipFill rotWithShape="1">
          <a:blip r:embed="rId4"/>
          <a:srcRect l="57321" t="37381" r="25134" b="32619"/>
          <a:stretch/>
        </p:blipFill>
        <p:spPr bwMode="auto">
          <a:xfrm>
            <a:off x="7796659" y="1601014"/>
            <a:ext cx="2733574" cy="25947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078" y="6302676"/>
            <a:ext cx="555482" cy="555324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5818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3" action="ppaction://hlinkfile"/>
          </p:cNvPr>
          <p:cNvSpPr/>
          <p:nvPr/>
        </p:nvSpPr>
        <p:spPr>
          <a:xfrm>
            <a:off x="7305306" y="1"/>
            <a:ext cx="4886693" cy="6858000"/>
          </a:xfrm>
          <a:prstGeom prst="rect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9614" y="1"/>
            <a:ext cx="748492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21048390">
            <a:off x="6254146" y="1771651"/>
            <a:ext cx="5568043" cy="3012621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21024992">
            <a:off x="6336535" y="2181951"/>
            <a:ext cx="539603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200" b="1" cap="none" spc="0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Рады сотрудничеству!</a:t>
            </a:r>
          </a:p>
          <a:p>
            <a:pPr algn="ctr"/>
            <a:endParaRPr lang="ru-RU" sz="54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1000936">
            <a:off x="6979771" y="3843102"/>
            <a:ext cx="483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Удачного дня!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77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file"/>
          </p:cNvPr>
          <p:cNvSpPr/>
          <p:nvPr/>
        </p:nvSpPr>
        <p:spPr>
          <a:xfrm>
            <a:off x="0" y="6336354"/>
            <a:ext cx="12192000" cy="538843"/>
          </a:xfrm>
          <a:prstGeom prst="rect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278586" y="6403912"/>
            <a:ext cx="3913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93300"/>
                </a:solidFill>
              </a:rPr>
              <a:t>МОУ ЦДТ «Горизонт»</a:t>
            </a:r>
            <a:endParaRPr lang="ru-RU" b="1" dirty="0">
              <a:solidFill>
                <a:srgbClr val="9933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" y="164987"/>
            <a:ext cx="6906986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600" cap="none" spc="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9933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 базовой площадке</a:t>
            </a:r>
            <a:endParaRPr lang="ru-RU" sz="4600" cap="none" spc="0" dirty="0">
              <a:ln w="12700" cmpd="sng">
                <a:solidFill>
                  <a:schemeClr val="bg1"/>
                </a:solidFill>
                <a:prstDash val="solid"/>
              </a:ln>
              <a:solidFill>
                <a:srgbClr val="9933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4385" y="1246868"/>
            <a:ext cx="6172373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1900" dirty="0" smtClean="0"/>
              <a:t>В качестве базовой площадки сотрудничаем </a:t>
            </a:r>
            <a:r>
              <a:rPr lang="ru-RU" sz="1900" smtClean="0"/>
              <a:t>с РМЦ более </a:t>
            </a:r>
            <a:r>
              <a:rPr lang="ru-RU" sz="1900" dirty="0" smtClean="0"/>
              <a:t>4 лет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1900" dirty="0" smtClean="0"/>
              <a:t>Специализируемся на доступности дополнительного образования для детей с ОВЗ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1900" dirty="0" smtClean="0"/>
              <a:t>Разрабатываем и апробируем ДОП для особых детей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1900" dirty="0" smtClean="0"/>
              <a:t>Дети с ОВЗ постоянно участвуют в выставках, конкурсах, фестивалях и соревнованиях городского, областного , всероссийского и международного уровней. Наши дети – неоднократные призёры этих мероприятий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1900" dirty="0" smtClean="0"/>
              <a:t>Организуем два городских мероприятия для детей с ОВЗ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1900" dirty="0" smtClean="0"/>
              <a:t>Делимся опытом, проводим семинары, мастер-классы, организуем практику студентов, публикуем статьи, создаем учебно-методические комплекты</a:t>
            </a:r>
            <a:endParaRPr lang="ru-RU" sz="1900" b="1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442762" y="1179037"/>
            <a:ext cx="5274644" cy="46967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C:\Users\zdtya\OneDrive\Рабочий стол\Фотографии\Фатеева\35\вок. групп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8912">
            <a:off x="651885" y="1472933"/>
            <a:ext cx="2517140" cy="1887220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C:\Users\zdtya\OneDrive\Рабочий стол\Фотографии\Фатеева\35\2008 Моя семья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291">
            <a:off x="3006750" y="1470710"/>
            <a:ext cx="2522855" cy="1891665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C:\Users\zdtya\OneDrive\Рабочий стол\Фотографии\Фатеева\35\зима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1963">
            <a:off x="729493" y="3688512"/>
            <a:ext cx="2523490" cy="1892300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 descr="C:\Users\zdtya\OneDrive\Рабочий стол\Фотографии\Фатеева\35\мам, папа, я-спорт.семья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0" r="5439"/>
          <a:stretch/>
        </p:blipFill>
        <p:spPr bwMode="auto">
          <a:xfrm rot="20505296">
            <a:off x="3013734" y="3685150"/>
            <a:ext cx="2508885" cy="1883410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80" y="6319157"/>
            <a:ext cx="541584" cy="54143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3230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dtya\Downloads\Делимся опытом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5" b="14355"/>
          <a:stretch/>
        </p:blipFill>
        <p:spPr bwMode="auto">
          <a:xfrm>
            <a:off x="4705773" y="2692566"/>
            <a:ext cx="2216963" cy="3561348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6319157"/>
            <a:ext cx="12192000" cy="538843"/>
          </a:xfrm>
          <a:prstGeom prst="rect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08564" y="6403912"/>
            <a:ext cx="11583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993300"/>
                </a:solidFill>
              </a:rPr>
              <a:t>Участие </a:t>
            </a:r>
            <a:r>
              <a:rPr lang="ru-RU" b="1" dirty="0" smtClean="0">
                <a:solidFill>
                  <a:srgbClr val="993300"/>
                </a:solidFill>
              </a:rPr>
              <a:t> </a:t>
            </a:r>
            <a:r>
              <a:rPr lang="ru-RU" b="1" dirty="0">
                <a:solidFill>
                  <a:srgbClr val="993300"/>
                </a:solidFill>
              </a:rPr>
              <a:t>в реализации дополнительных профессиональных </a:t>
            </a:r>
            <a:r>
              <a:rPr lang="ru-RU" b="1" dirty="0" smtClean="0">
                <a:solidFill>
                  <a:srgbClr val="993300"/>
                </a:solidFill>
              </a:rPr>
              <a:t>программ в 2023 году</a:t>
            </a:r>
            <a:endParaRPr lang="ru-RU" b="1" dirty="0">
              <a:solidFill>
                <a:srgbClr val="9933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0" y="6319157"/>
            <a:ext cx="541584" cy="54143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6528881"/>
              </p:ext>
            </p:extLst>
          </p:nvPr>
        </p:nvGraphicFramePr>
        <p:xfrm>
          <a:off x="838200" y="327911"/>
          <a:ext cx="1051560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4507"/>
                <a:gridCol w="6006165"/>
                <a:gridCol w="233492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Апрель 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ППК «Лучшие практики в дополнительном образовании для детей с ООП»</a:t>
                      </a:r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Представление опыта работы, презентации, мастер-классы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Апрель 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Городской семинар-практикум «Разнообразные формы и методы работы с детьми с ОВЗ в дополнительном образовании»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 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Семинар-практикум со студентами ЯГПУ «Разнообразные формы и методы работы с детьми с ОВЗ»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 descr="https://cdt-yar.edu.yar.ru/prezidentskiy_grant__malish_37/20-26_yanvarya_w295_h1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5786">
            <a:off x="362074" y="3305148"/>
            <a:ext cx="3961312" cy="26050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8" name="Рисунок 7" descr="https://sun9-42.userapi.com/impg/oUEhC_Jm2VZVmBXjb_R4xWeUJbPBSE5eusU49Q/UiN086gFiYU.jpg?size=1440x1920&amp;quality=95&amp;sign=9e71d21bfed14651f9362d2c1922e45f&amp;type=album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7" b="14558"/>
          <a:stretch/>
        </p:blipFill>
        <p:spPr bwMode="auto">
          <a:xfrm rot="774607">
            <a:off x="7170459" y="3178412"/>
            <a:ext cx="3965609" cy="26661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95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3465" y="1227782"/>
            <a:ext cx="3810000" cy="44043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192" y="1227782"/>
            <a:ext cx="3846909" cy="44382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374" y="1176912"/>
            <a:ext cx="3846909" cy="44382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" y="1339036"/>
            <a:ext cx="3809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ДООП </a:t>
            </a:r>
          </a:p>
          <a:p>
            <a:pPr algn="ctr"/>
            <a:r>
              <a:rPr lang="ru-RU" sz="14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«Адаптивная физкультура»</a:t>
            </a:r>
            <a:endParaRPr lang="ru-RU" sz="14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192" y="1492924"/>
            <a:ext cx="3846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ДООП</a:t>
            </a:r>
          </a:p>
          <a:p>
            <a:pPr algn="ctr"/>
            <a:r>
              <a:rPr lang="ru-RU" sz="14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«Яблочко»</a:t>
            </a:r>
            <a:endParaRPr lang="ru-RU" sz="14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41373" y="1431369"/>
            <a:ext cx="3846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ДООП</a:t>
            </a:r>
          </a:p>
          <a:p>
            <a:pPr algn="ctr"/>
            <a:r>
              <a:rPr lang="ru-RU" sz="14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«Школа трёх «С»</a:t>
            </a:r>
            <a:endParaRPr lang="ru-RU" sz="14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978" y="4426736"/>
            <a:ext cx="3398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Формирование навыков ЗОЖ путем физической культуры у детей с ОВЗ и детей-инвалидов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190999" y="4565236"/>
            <a:ext cx="3562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Развитие </a:t>
            </a:r>
            <a:r>
              <a:rPr lang="ru-RU" dirty="0"/>
              <a:t>эмоционального интеллекта (психологическая </a:t>
            </a:r>
            <a:r>
              <a:rPr lang="ru-RU" dirty="0" smtClean="0"/>
              <a:t>поддержка детей с ОВЗ)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400453" y="4312842"/>
            <a:ext cx="3334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Формирование осознанного выбора профессии по возможностям, способностям и медицинским показаниям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0" y="2016106"/>
            <a:ext cx="3597531" cy="2235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b="34938"/>
          <a:stretch/>
        </p:blipFill>
        <p:spPr>
          <a:xfrm>
            <a:off x="8290745" y="2016106"/>
            <a:ext cx="3541651" cy="2235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0" y="6319157"/>
            <a:ext cx="12192000" cy="538843"/>
          </a:xfrm>
          <a:prstGeom prst="rect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08564" y="6403912"/>
            <a:ext cx="11583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993300"/>
                </a:solidFill>
              </a:rPr>
              <a:t>Внедрение научно-методических разработок в </a:t>
            </a:r>
            <a:r>
              <a:rPr lang="ru-RU" b="1" dirty="0" smtClean="0">
                <a:solidFill>
                  <a:srgbClr val="993300"/>
                </a:solidFill>
              </a:rPr>
              <a:t>практику в 2023 году </a:t>
            </a:r>
            <a:endParaRPr lang="ru-RU" b="1" dirty="0">
              <a:solidFill>
                <a:srgbClr val="99330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80" y="6319157"/>
            <a:ext cx="541584" cy="54143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AutoShape 2" descr="https://docviewer.yandex.ru/view/74431701/htmlimage?id=h92v-avwctlqcvckk7jxpo3jpm4bree69jdmmelycp0kradkr4rpd9eb46mi2q1mj33tj4hx71eko3d006bsybaa4dwbebysptj1qduo&amp;name=image-rpWJo9lJPTmjf4WX3j.jpg&amp;dsid=e3156143a44b10fad67dcf18656108d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623" y="2016106"/>
            <a:ext cx="3331858" cy="2430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97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6319157"/>
            <a:ext cx="12192000" cy="538843"/>
          </a:xfrm>
          <a:prstGeom prst="rect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08564" y="6403912"/>
            <a:ext cx="11583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993300"/>
                </a:solidFill>
              </a:rPr>
              <a:t>Внедрение научно-методических разработок в </a:t>
            </a:r>
            <a:r>
              <a:rPr lang="ru-RU" b="1" dirty="0" smtClean="0">
                <a:solidFill>
                  <a:srgbClr val="993300"/>
                </a:solidFill>
              </a:rPr>
              <a:t>практику в 2023 году </a:t>
            </a:r>
            <a:endParaRPr lang="ru-RU" b="1" dirty="0">
              <a:solidFill>
                <a:srgbClr val="99330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0" y="6319157"/>
            <a:ext cx="541584" cy="54143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AutoShape 2" descr="https://docviewer.yandex.ru/view/74431701/htmlimage?id=h92v-avwctlqcvckk7jxpo3jpm4bree69jdmmelycp0kradkr4rpd9eb46mi2q1mj33tj4hx71eko3d006bsybaa4dwbebysptj1qduo&amp;name=image-rpWJo9lJPTmjf4WX3j.jpg&amp;dsid=e3156143a44b10fad67dcf18656108d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>
            <a:hlinkClick r:id="rId3" action="ppaction://hlinkfile"/>
          </p:cNvPr>
          <p:cNvPicPr/>
          <p:nvPr/>
        </p:nvPicPr>
        <p:blipFill rotWithShape="1">
          <a:blip r:embed="rId4"/>
          <a:srcRect l="25623" t="14257" r="26263" b="8046"/>
          <a:stretch/>
        </p:blipFill>
        <p:spPr bwMode="auto">
          <a:xfrm rot="20720496">
            <a:off x="2419960" y="1355067"/>
            <a:ext cx="3562415" cy="43696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99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/>
          <p:cNvPicPr/>
          <p:nvPr/>
        </p:nvPicPr>
        <p:blipFill rotWithShape="1">
          <a:blip r:embed="rId5"/>
          <a:srcRect l="25623" t="14612" r="25260" b="5196"/>
          <a:stretch/>
        </p:blipFill>
        <p:spPr bwMode="auto">
          <a:xfrm rot="972779">
            <a:off x="6093556" y="825441"/>
            <a:ext cx="3497253" cy="41233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99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Овал 1"/>
          <p:cNvSpPr/>
          <p:nvPr/>
        </p:nvSpPr>
        <p:spPr>
          <a:xfrm>
            <a:off x="460375" y="635267"/>
            <a:ext cx="242269" cy="259882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33909" y="1057174"/>
            <a:ext cx="242269" cy="25988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029968" y="1499934"/>
            <a:ext cx="242269" cy="259882"/>
          </a:xfrm>
          <a:prstGeom prst="ellipse">
            <a:avLst/>
          </a:prstGeom>
          <a:solidFill>
            <a:schemeClr val="accent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1421945" y="4204635"/>
            <a:ext cx="242269" cy="259882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1179676" y="4647397"/>
            <a:ext cx="242269" cy="25988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0863680" y="5095109"/>
            <a:ext cx="242269" cy="25988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61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319157"/>
            <a:ext cx="12192000" cy="538843"/>
          </a:xfrm>
          <a:prstGeom prst="rect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08564" y="6403912"/>
            <a:ext cx="11583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993300"/>
                </a:solidFill>
              </a:rPr>
              <a:t>Внедрение научно-методических разработок в </a:t>
            </a:r>
            <a:r>
              <a:rPr lang="ru-RU" b="1" dirty="0" smtClean="0">
                <a:solidFill>
                  <a:srgbClr val="993300"/>
                </a:solidFill>
              </a:rPr>
              <a:t>практику в 2023 году </a:t>
            </a:r>
            <a:endParaRPr lang="ru-RU" b="1" dirty="0">
              <a:solidFill>
                <a:srgbClr val="9933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0" y="6319157"/>
            <a:ext cx="541584" cy="54143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>
            <a:hlinkClick r:id="rId3" action="ppaction://hlinkfile"/>
          </p:cNvPr>
          <p:cNvPicPr/>
          <p:nvPr/>
        </p:nvPicPr>
        <p:blipFill rotWithShape="1">
          <a:blip r:embed="rId4"/>
          <a:srcRect l="2202" t="2491" r="1604" b="15565"/>
          <a:stretch/>
        </p:blipFill>
        <p:spPr bwMode="auto">
          <a:xfrm>
            <a:off x="1244065" y="548640"/>
            <a:ext cx="9757611" cy="52553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520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https://sun9-64.userapi.com/impg/jfz8U7ITFogWfqik821sbnqIbH-q5WqP3ro8IA/6ZVmVOiUN6M.jpg?size=2560x1920&amp;quality=95&amp;sign=ac745094351eb91ba47348e318756890&amp;type=album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3" t="6240" b="12825"/>
          <a:stretch/>
        </p:blipFill>
        <p:spPr bwMode="auto">
          <a:xfrm>
            <a:off x="7313420" y="3532471"/>
            <a:ext cx="3534252" cy="2465756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6319157"/>
            <a:ext cx="12192000" cy="538843"/>
          </a:xfrm>
          <a:prstGeom prst="rect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0" y="639918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93300"/>
                </a:solidFill>
              </a:rPr>
              <a:t>Городской инклюзивный Фестиваль «Я – на коне! Семейный приз!»</a:t>
            </a:r>
            <a:endParaRPr lang="ru-RU" b="1" dirty="0">
              <a:solidFill>
                <a:srgbClr val="993300"/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0" y="6319157"/>
            <a:ext cx="541584" cy="54143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37772" y="154004"/>
            <a:ext cx="11722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99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Стал семейный, инклюзивный, городской</a:t>
            </a:r>
            <a:endParaRPr lang="ru-RU" dirty="0">
              <a:solidFill>
                <a:srgbClr val="9933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6" name="Рисунок 15" descr="https://sun9-15.userapi.com/impg/m-fXiv1bsCZNP1bRLvAow1KlYNurfxdn1emLYA/9bbA5WMme68.jpg?size=1920x1440&amp;quality=95&amp;sign=3e68c04fd5d86d14e19a2b26e37dd781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73" y="702645"/>
            <a:ext cx="3374256" cy="2324436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Рисунок 17" descr="https://sun9-9.userapi.com/impg/xYsoUy6111KX247AHrwNeRNEW6uCO_OhhcCiqQ/zXrRgy3NmC8.jpg?size=2560x1920&amp;quality=95&amp;sign=a7408fc52d48e3d7cab8093d15d6542d&amp;type=albu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420" y="702645"/>
            <a:ext cx="3534252" cy="2391813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Рисунок 16" descr="https://sun9-58.userapi.com/impg/PuMLaeZYFMUa0IWA7lRS5OeuBcvr9kBeYgroRg/FjNp2C1gDXA.jpg?size=2560x1920&amp;quality=95&amp;sign=d94614fd2dc61cf7e4baf8f2faf7e1f3&amp;type=album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74" y="3532471"/>
            <a:ext cx="3465094" cy="2429183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" name="Рисунок 20" descr="https://sun9-63.userapi.com/impg/Qc5xnG11We1Rd0swCayjPv0WUTh2to9uffcCxw/gnLYe5uXDX4.jpg?size=2560x1920&amp;quality=95&amp;sign=12f896398bb4ebba5a8a9c84e27679f2&amp;type=album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1" t="6062" b="12825"/>
          <a:stretch/>
        </p:blipFill>
        <p:spPr bwMode="auto">
          <a:xfrm>
            <a:off x="4118484" y="2095137"/>
            <a:ext cx="3350720" cy="2543396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141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71" y="640383"/>
            <a:ext cx="4140569" cy="3108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558" y="640383"/>
            <a:ext cx="4291013" cy="32219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901" y="2837158"/>
            <a:ext cx="4291013" cy="32219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0" y="6319157"/>
            <a:ext cx="12192000" cy="538843"/>
          </a:xfrm>
          <a:prstGeom prst="rect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639918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93300"/>
                </a:solidFill>
              </a:rPr>
              <a:t>Городской праздник-мастерская «Золотые ручки»</a:t>
            </a:r>
            <a:endParaRPr lang="ru-RU" b="1" dirty="0">
              <a:solidFill>
                <a:srgbClr val="9933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80" y="6319157"/>
            <a:ext cx="541584" cy="54143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8128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/>
          <p:nvPr/>
        </p:nvPicPr>
        <p:blipFill rotWithShape="1">
          <a:blip r:embed="rId2"/>
          <a:srcRect l="27817" t="11160" r="30918" b="3730"/>
          <a:stretch/>
        </p:blipFill>
        <p:spPr bwMode="auto">
          <a:xfrm rot="660897">
            <a:off x="5953608" y="2740130"/>
            <a:ext cx="2399198" cy="2872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26571" y="145915"/>
            <a:ext cx="4131129" cy="6099242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6319157"/>
            <a:ext cx="12192000" cy="538843"/>
          </a:xfrm>
          <a:prstGeom prst="rect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96000" y="-132574"/>
            <a:ext cx="50273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cap="none" spc="0" dirty="0" smtClean="0">
                <a:ln w="22225">
                  <a:noFill/>
                  <a:prstDash val="solid"/>
                </a:ln>
                <a:solidFill>
                  <a:srgbClr val="9933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Наши публикации</a:t>
            </a:r>
            <a:endParaRPr lang="ru-RU" sz="4000" cap="none" spc="0" dirty="0">
              <a:ln w="22225">
                <a:noFill/>
                <a:prstDash val="solid"/>
              </a:ln>
              <a:solidFill>
                <a:srgbClr val="9933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5557" y="333137"/>
            <a:ext cx="4082143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dirty="0" smtClean="0"/>
              <a:t>Аристова С. Н., Ефимова Ю. В., Кирикова Е. В., Стафеева О. В. :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«Из опыта работы с  детьми с ОВЗ в учреждении дополнительного образования»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dirty="0" smtClean="0"/>
              <a:t>Кириллова М. А., Ведерникова О. Н.: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«Сетевые программы и проекты для творческого развития детей с ментальными нарушениями»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dirty="0"/>
              <a:t>Макеева Т. В., </a:t>
            </a:r>
            <a:r>
              <a:rPr lang="ru-RU" sz="2200" dirty="0" err="1"/>
              <a:t>Макурина</a:t>
            </a:r>
            <a:r>
              <a:rPr lang="ru-RU" sz="2200" dirty="0"/>
              <a:t> С. Т.</a:t>
            </a:r>
            <a:r>
              <a:rPr lang="ru-RU" sz="2400" dirty="0"/>
              <a:t> </a:t>
            </a:r>
            <a:r>
              <a:rPr lang="ru-RU" sz="2400" b="1" dirty="0" smtClean="0"/>
              <a:t>«Инклюзивная </a:t>
            </a:r>
            <a:r>
              <a:rPr lang="ru-RU" sz="2400" b="1" dirty="0" err="1" smtClean="0"/>
              <a:t>иппотерапия</a:t>
            </a:r>
            <a:r>
              <a:rPr lang="ru-RU" sz="2400" b="1" dirty="0" smtClean="0"/>
              <a:t> для детей с ОВЗ»</a:t>
            </a: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dirty="0" smtClean="0"/>
          </a:p>
          <a:p>
            <a:endParaRPr lang="ru-RU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l="28801" t="10723" r="31904" b="4309"/>
          <a:stretch/>
        </p:blipFill>
        <p:spPr bwMode="auto">
          <a:xfrm>
            <a:off x="6715991" y="572594"/>
            <a:ext cx="2407371" cy="2707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4032087" y="877807"/>
            <a:ext cx="2336055" cy="47163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071064" y="3704531"/>
            <a:ext cx="3134466" cy="47163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80" y="6319157"/>
            <a:ext cx="541584" cy="54143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4095" y="5635947"/>
            <a:ext cx="5791343" cy="506012"/>
          </a:xfrm>
          <a:prstGeom prst="rect">
            <a:avLst/>
          </a:prstGeom>
        </p:spPr>
      </p:pic>
      <p:pic>
        <p:nvPicPr>
          <p:cNvPr id="16" name="Рисунок 15" descr="C:\Users\zdtya\Downloads\2023-09-13_14-20-10.pn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7" t="14823" r="35860" b="16192"/>
          <a:stretch/>
        </p:blipFill>
        <p:spPr bwMode="auto">
          <a:xfrm rot="628279">
            <a:off x="9064065" y="3079324"/>
            <a:ext cx="2172864" cy="2909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08564" y="6403912"/>
            <a:ext cx="11583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993300"/>
                </a:solidFill>
              </a:rPr>
              <a:t>Внедрение научно-методических разработок в практику </a:t>
            </a:r>
          </a:p>
        </p:txBody>
      </p:sp>
    </p:spTree>
    <p:extLst>
      <p:ext uri="{BB962C8B-B14F-4D97-AF65-F5344CB8AC3E}">
        <p14:creationId xmlns:p14="http://schemas.microsoft.com/office/powerpoint/2010/main" val="98339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1665</TotalTime>
  <Words>375</Words>
  <Application>Microsoft Office PowerPoint</Application>
  <PresentationFormat>Произвольный</PresentationFormat>
  <Paragraphs>49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Ведерникова О Н</dc:creator>
  <cp:lastModifiedBy>Marina Kirillova</cp:lastModifiedBy>
  <cp:revision>147</cp:revision>
  <dcterms:created xsi:type="dcterms:W3CDTF">2022-03-16T07:49:53Z</dcterms:created>
  <dcterms:modified xsi:type="dcterms:W3CDTF">2024-01-30T05:58:55Z</dcterms:modified>
</cp:coreProperties>
</file>